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6" d="100"/>
          <a:sy n="86" d="100"/>
        </p:scale>
        <p:origin x="5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10522-BBEF-465C-AA31-9DF67CA9F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93C88D5-4506-4BB4-A54A-8A2952C9AF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1BCB0D0D-A890-4519-864E-A06BE5E6FA66}"/>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5" name="Footer Placeholder 4">
            <a:extLst>
              <a:ext uri="{FF2B5EF4-FFF2-40B4-BE49-F238E27FC236}">
                <a16:creationId xmlns:a16="http://schemas.microsoft.com/office/drawing/2014/main" id="{A4B493F8-79C9-49CE-BC78-886661EFF7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94F51F-0AD1-46DE-AD57-6407D0C6C2BC}"/>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7223731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DADE0-D8CE-41C9-8CF2-5928198888D7}"/>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827B1F7F-D29E-4A86-AC18-E46F86E6049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46346CB-97A0-42A7-832E-9719982009BB}"/>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5" name="Footer Placeholder 4">
            <a:extLst>
              <a:ext uri="{FF2B5EF4-FFF2-40B4-BE49-F238E27FC236}">
                <a16:creationId xmlns:a16="http://schemas.microsoft.com/office/drawing/2014/main" id="{9178161F-94AA-4BC1-9B1E-FC9C6C8111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71E92B-AA14-4BB9-A54F-DAA218C825F6}"/>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52529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5FAA030-7BBA-4795-9344-D345E7D1779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CB71E1F-A4FC-44B5-8374-2C182DCF75D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0C37A31-C19C-4AE0-8503-6898ABFD395C}"/>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5" name="Footer Placeholder 4">
            <a:extLst>
              <a:ext uri="{FF2B5EF4-FFF2-40B4-BE49-F238E27FC236}">
                <a16:creationId xmlns:a16="http://schemas.microsoft.com/office/drawing/2014/main" id="{B29AECAE-74FC-407B-A1BC-5BB35AECEA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90DD7F8-7011-4AC7-81AB-AB81D81B2175}"/>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949939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45707-2892-42B3-9C5E-55298D0D575D}"/>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2D43DC40-45E4-426A-BE4F-99F8BD41D39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7AD78C7E-8B84-4E2E-87AF-BD90A9BA6D9A}"/>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5" name="Footer Placeholder 4">
            <a:extLst>
              <a:ext uri="{FF2B5EF4-FFF2-40B4-BE49-F238E27FC236}">
                <a16:creationId xmlns:a16="http://schemas.microsoft.com/office/drawing/2014/main" id="{88BBF5E4-171E-4002-8696-D9DE96020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040C6D-4B09-4838-AC07-6368B06AE570}"/>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065148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EFB38-63CA-488E-9BA0-FFA115D8AE7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8EBE9EDD-FA45-416A-B347-53BE4B3809D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5186371-8B2F-4264-97C4-CE42BEF167B5}"/>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5" name="Footer Placeholder 4">
            <a:extLst>
              <a:ext uri="{FF2B5EF4-FFF2-40B4-BE49-F238E27FC236}">
                <a16:creationId xmlns:a16="http://schemas.microsoft.com/office/drawing/2014/main" id="{0CD205F6-A129-436D-99EB-72183A900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DD0FB8-612D-4CC7-8ED9-D7BC5EAC12D5}"/>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2808830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BAFD8-4AAC-442B-9702-73EF538FE282}"/>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46D8A0-9BC9-445A-821C-8B37AD5E44F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83BD75A2-D92F-403F-97A9-3ED0119C479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9B036E15-D573-4F92-B64A-F3E09B251799}"/>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6" name="Footer Placeholder 5">
            <a:extLst>
              <a:ext uri="{FF2B5EF4-FFF2-40B4-BE49-F238E27FC236}">
                <a16:creationId xmlns:a16="http://schemas.microsoft.com/office/drawing/2014/main" id="{43927E36-745C-4AE3-A8DA-3028AD175E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F4B79EF-1382-441D-B269-9A3C12553D49}"/>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47566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200A41-A324-4DC8-BBE9-41F5CEA2019C}"/>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B7CB9A2-3AA9-4DEA-B02B-9B9964CF88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6D1B8C9-91CE-4184-943F-CE2E2EACA51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D957003B-9EF7-4F43-9979-6B34B1404E5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861C87A-651A-4F14-AEB2-399D8D09CF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7ABB37F3-3841-4077-AC31-04FCA0857E72}"/>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8" name="Footer Placeholder 7">
            <a:extLst>
              <a:ext uri="{FF2B5EF4-FFF2-40B4-BE49-F238E27FC236}">
                <a16:creationId xmlns:a16="http://schemas.microsoft.com/office/drawing/2014/main" id="{9BF8DF2F-BA0F-42D9-B80A-F2AAADE39E0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B6D51E7-7A31-4056-9853-79D825E85933}"/>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1850154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7E703-BE6D-4C05-8BB1-653B139B09CE}"/>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E08BDFFE-1AC8-4EA2-A27F-4C04495A2163}"/>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4" name="Footer Placeholder 3">
            <a:extLst>
              <a:ext uri="{FF2B5EF4-FFF2-40B4-BE49-F238E27FC236}">
                <a16:creationId xmlns:a16="http://schemas.microsoft.com/office/drawing/2014/main" id="{10E58EBA-8A96-461C-B2D8-B5B6772BBE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C0E4357-23F9-48DC-8C12-5961B5068C99}"/>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7284147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F17D7D-BEA2-4240-8B7C-6E06DD815690}"/>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3" name="Footer Placeholder 2">
            <a:extLst>
              <a:ext uri="{FF2B5EF4-FFF2-40B4-BE49-F238E27FC236}">
                <a16:creationId xmlns:a16="http://schemas.microsoft.com/office/drawing/2014/main" id="{67900E30-FE5B-44F0-AA16-57D74F80C08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66F9EF2-AE4E-4F40-BFDA-1F82136A75AE}"/>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965840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9042-AADD-4BE0-8B21-5B3172EC91F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F42D887C-510A-4F45-B708-51C459E8AA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D1A6E8AE-9B45-43A1-84FF-163A88A00F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771B58-B81A-416A-83DF-E918E1787118}"/>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6" name="Footer Placeholder 5">
            <a:extLst>
              <a:ext uri="{FF2B5EF4-FFF2-40B4-BE49-F238E27FC236}">
                <a16:creationId xmlns:a16="http://schemas.microsoft.com/office/drawing/2014/main" id="{D14DE870-51A5-4B04-AA27-980F3F09B9C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8A9327-0F08-418C-9433-85FCD44C6D05}"/>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068421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92B5F-4F62-4AA7-8800-39E56F642E1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BA939BAB-010C-4F0B-A937-6C5FA8678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6EE1B4C5-CB3B-4CC5-AD6D-573077CEE1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84DAAD-DDCC-4043-8D06-8857DA7EE7F5}"/>
              </a:ext>
            </a:extLst>
          </p:cNvPr>
          <p:cNvSpPr>
            <a:spLocks noGrp="1"/>
          </p:cNvSpPr>
          <p:nvPr>
            <p:ph type="dt" sz="half" idx="10"/>
          </p:nvPr>
        </p:nvSpPr>
        <p:spPr/>
        <p:txBody>
          <a:bodyPr/>
          <a:lstStyle/>
          <a:p>
            <a:fld id="{63A1C593-65D0-4073-BCC9-577B9352EA97}" type="datetimeFigureOut">
              <a:rPr lang="en-US" smtClean="0"/>
              <a:t>11/12/2019</a:t>
            </a:fld>
            <a:endParaRPr lang="en-US"/>
          </a:p>
        </p:txBody>
      </p:sp>
      <p:sp>
        <p:nvSpPr>
          <p:cNvPr id="6" name="Footer Placeholder 5">
            <a:extLst>
              <a:ext uri="{FF2B5EF4-FFF2-40B4-BE49-F238E27FC236}">
                <a16:creationId xmlns:a16="http://schemas.microsoft.com/office/drawing/2014/main" id="{EE35B5EE-BEED-4328-B479-19962BD153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6412D4C-EFF6-49F4-B364-371673E6B531}"/>
              </a:ext>
            </a:extLst>
          </p:cNvPr>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032607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CD19FF-A5B7-4824-8AD3-A77DFD3B2C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0DFD064-47A1-4DD1-83A6-91ED9C482C2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2FA0E7A-B3E4-45B7-88F5-A74A4EAD77D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11/12/2019</a:t>
            </a:fld>
            <a:endParaRPr lang="en-US"/>
          </a:p>
        </p:txBody>
      </p:sp>
      <p:sp>
        <p:nvSpPr>
          <p:cNvPr id="5" name="Footer Placeholder 4">
            <a:extLst>
              <a:ext uri="{FF2B5EF4-FFF2-40B4-BE49-F238E27FC236}">
                <a16:creationId xmlns:a16="http://schemas.microsoft.com/office/drawing/2014/main" id="{C8EF91CE-61D3-4726-BC0B-65EB959ABB3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8A1581-1AED-4C0E-BA43-2EEE5BF1C3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1620377574"/>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http://t0.gstatic.com/images?q=tbn:ANd9GcR7BAz8hld8Rn4YZW5s_LsmbCivU780sKay-OhHY6sCfnmodrnQ"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77BC22-1212-4752-947D-875C9998D79B}"/>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62F7A827-4B1F-4A58-83FB-CC63A2EE2424}"/>
              </a:ext>
            </a:extLst>
          </p:cNvPr>
          <p:cNvSpPr/>
          <p:nvPr/>
        </p:nvSpPr>
        <p:spPr>
          <a:xfrm>
            <a:off x="6003635" y="2967335"/>
            <a:ext cx="184730" cy="923330"/>
          </a:xfrm>
          <a:prstGeom prst="rect">
            <a:avLst/>
          </a:prstGeom>
          <a:noFill/>
        </p:spPr>
        <p:txBody>
          <a:bodyPr wrap="none" lIns="91440" tIns="45720" rIns="91440" bIns="45720">
            <a:spAutoFit/>
          </a:bodyPr>
          <a:lstStyle/>
          <a:p>
            <a:pPr algn="ctr"/>
            <a:endParaRPr lang="en-US" sz="5400" b="1" cap="none" spc="0">
              <a:ln w="12700">
                <a:solidFill>
                  <a:schemeClr val="accent5"/>
                </a:solidFill>
                <a:prstDash val="solid"/>
              </a:ln>
              <a:pattFill prst="ltDnDiag">
                <a:fgClr>
                  <a:schemeClr val="accent5">
                    <a:lumMod val="60000"/>
                    <a:lumOff val="40000"/>
                  </a:schemeClr>
                </a:fgClr>
                <a:bgClr>
                  <a:schemeClr val="bg1"/>
                </a:bgClr>
              </a:pattFill>
              <a:effectLst/>
            </a:endParaRPr>
          </a:p>
        </p:txBody>
      </p:sp>
      <p:sp>
        <p:nvSpPr>
          <p:cNvPr id="7" name="Rectangle 6">
            <a:extLst>
              <a:ext uri="{FF2B5EF4-FFF2-40B4-BE49-F238E27FC236}">
                <a16:creationId xmlns:a16="http://schemas.microsoft.com/office/drawing/2014/main" id="{C73D315A-92F8-4C90-AA0F-9499BDA06676}"/>
              </a:ext>
            </a:extLst>
          </p:cNvPr>
          <p:cNvSpPr/>
          <p:nvPr/>
        </p:nvSpPr>
        <p:spPr>
          <a:xfrm>
            <a:off x="2540945" y="560343"/>
            <a:ext cx="6470041" cy="923330"/>
          </a:xfrm>
          <a:prstGeom prst="rect">
            <a:avLst/>
          </a:prstGeom>
          <a:solidFill>
            <a:schemeClr val="bg1"/>
          </a:solid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a:ln>
                  <a:solidFill>
                    <a:srgbClr val="00B0F0"/>
                  </a:solidFill>
                </a:ln>
                <a:solidFill>
                  <a:schemeClr val="accent4"/>
                </a:solidFill>
                <a:latin typeface="Tahoma" panose="020B0604030504040204" pitchFamily="34" charset="0"/>
                <a:ea typeface="Tahoma" panose="020B0604030504040204" pitchFamily="34" charset="0"/>
                <a:cs typeface="Tahoma" panose="020B0604030504040204" pitchFamily="34" charset="0"/>
              </a:rPr>
              <a:t>BÁO CÁO ĐỒ ÁN 1</a:t>
            </a:r>
          </a:p>
        </p:txBody>
      </p:sp>
      <p:sp>
        <p:nvSpPr>
          <p:cNvPr id="8" name="TextBox 7">
            <a:extLst>
              <a:ext uri="{FF2B5EF4-FFF2-40B4-BE49-F238E27FC236}">
                <a16:creationId xmlns:a16="http://schemas.microsoft.com/office/drawing/2014/main" id="{A8B6785C-DAB3-4903-A53A-C8248D31D9C0}"/>
              </a:ext>
            </a:extLst>
          </p:cNvPr>
          <p:cNvSpPr txBox="1"/>
          <p:nvPr/>
        </p:nvSpPr>
        <p:spPr>
          <a:xfrm>
            <a:off x="4838114" y="4154031"/>
            <a:ext cx="7350711" cy="2246769"/>
          </a:xfrm>
          <a:prstGeom prst="rect">
            <a:avLst/>
          </a:prstGeom>
          <a:noFill/>
        </p:spPr>
        <p:txBody>
          <a:bodyPr wrap="square" rtlCol="0">
            <a:spAutoFit/>
          </a:bodyPr>
          <a:lstStyle/>
          <a:p>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GIẢNG VIÊN H</a:t>
            </a:r>
            <a:r>
              <a:rPr lang="vi-VN" sz="2000" b="1">
                <a:solidFill>
                  <a:schemeClr val="bg1"/>
                </a:solidFill>
                <a:latin typeface="Tahoma" panose="020B0604030504040204" pitchFamily="34" charset="0"/>
                <a:ea typeface="Tahoma" panose="020B0604030504040204" pitchFamily="34" charset="0"/>
                <a:cs typeface="Tahoma" panose="020B0604030504040204" pitchFamily="34" charset="0"/>
              </a:rPr>
              <a:t>Ư</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ỚNG DẪN  : TRẦN TIẾN ĐỨC</a:t>
            </a:r>
          </a:p>
          <a:p>
            <a:endParaRPr lang="en-US" sz="2000" b="1">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sz="2000" b="1">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SINH VIÊN THỰC HIỆN ĐỀ TÀI :</a:t>
            </a:r>
          </a:p>
          <a:p>
            <a:endParaRPr lang="en-US" sz="2000" b="1">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Bùi</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Văn</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Hà</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 MSSV : 17110129</a:t>
            </a:r>
          </a:p>
          <a:p>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Lư</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Mạnh</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000" b="1" err="1">
                <a:solidFill>
                  <a:schemeClr val="bg1"/>
                </a:solidFill>
                <a:latin typeface="Tahoma" panose="020B0604030504040204" pitchFamily="34" charset="0"/>
                <a:ea typeface="Tahoma" panose="020B0604030504040204" pitchFamily="34" charset="0"/>
                <a:cs typeface="Tahoma" panose="020B0604030504040204" pitchFamily="34" charset="0"/>
              </a:rPr>
              <a:t>Quân</a:t>
            </a:r>
            <a:r>
              <a:rPr lang="en-US" sz="2000" b="1">
                <a:solidFill>
                  <a:schemeClr val="bg1"/>
                </a:solidFill>
                <a:latin typeface="Tahoma" panose="020B0604030504040204" pitchFamily="34" charset="0"/>
                <a:ea typeface="Tahoma" panose="020B0604030504040204" pitchFamily="34" charset="0"/>
                <a:cs typeface="Tahoma" panose="020B0604030504040204" pitchFamily="34" charset="0"/>
              </a:rPr>
              <a:t> – MSSV : 17110209</a:t>
            </a:r>
            <a:endParaRPr lang="en-GB" sz="24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29CBA90-0C6A-489C-8160-06C5E4FF2BD3}"/>
              </a:ext>
            </a:extLst>
          </p:cNvPr>
          <p:cNvPicPr>
            <a:picLocks noChangeAspect="1"/>
          </p:cNvPicPr>
          <p:nvPr/>
        </p:nvPicPr>
        <p:blipFill rotWithShape="1">
          <a:blip r:embed="rId2"/>
          <a:srcRect t="15730"/>
          <a:stretch/>
        </p:blipFill>
        <p:spPr>
          <a:xfrm>
            <a:off x="20" y="10"/>
            <a:ext cx="12191980" cy="6857990"/>
          </a:xfrm>
          <a:prstGeom prst="rect">
            <a:avLst/>
          </a:prstGeom>
        </p:spPr>
      </p:pic>
      <p:sp>
        <p:nvSpPr>
          <p:cNvPr id="6" name="TextBox 5">
            <a:extLst>
              <a:ext uri="{FF2B5EF4-FFF2-40B4-BE49-F238E27FC236}">
                <a16:creationId xmlns:a16="http://schemas.microsoft.com/office/drawing/2014/main" id="{97EFB60E-A7BC-4F84-A948-6F824BBFC789}"/>
              </a:ext>
            </a:extLst>
          </p:cNvPr>
          <p:cNvSpPr txBox="1"/>
          <p:nvPr/>
        </p:nvSpPr>
        <p:spPr>
          <a:xfrm>
            <a:off x="239697" y="195309"/>
            <a:ext cx="6249880" cy="646331"/>
          </a:xfrm>
          <a:prstGeom prst="rect">
            <a:avLst/>
          </a:prstGeom>
          <a:noFill/>
        </p:spPr>
        <p:txBody>
          <a:bodyPr wrap="square" rtlCol="0">
            <a:spAutoFit/>
          </a:bodyPr>
          <a:lstStyle/>
          <a:p>
            <a:r>
              <a:rPr lang="en-US" sz="3600">
                <a:solidFill>
                  <a:srgbClr val="00B050"/>
                </a:solidFill>
                <a:latin typeface="Tahoma" panose="020B0604030504040204" pitchFamily="34" charset="0"/>
                <a:ea typeface="Tahoma" panose="020B0604030504040204" pitchFamily="34" charset="0"/>
                <a:cs typeface="Tahoma" panose="020B0604030504040204" pitchFamily="34" charset="0"/>
              </a:rPr>
              <a:t>CÁC FORM KHÁC</a:t>
            </a:r>
            <a:endParaRPr lang="en-GB" sz="360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pic>
        <p:nvPicPr>
          <p:cNvPr id="7" name="Picture 6">
            <a:extLst>
              <a:ext uri="{FF2B5EF4-FFF2-40B4-BE49-F238E27FC236}">
                <a16:creationId xmlns:a16="http://schemas.microsoft.com/office/drawing/2014/main" id="{2F70C53D-AEC6-4BCF-9C39-FDD019C48A2A}"/>
              </a:ext>
            </a:extLst>
          </p:cNvPr>
          <p:cNvPicPr>
            <a:picLocks noChangeAspect="1"/>
          </p:cNvPicPr>
          <p:nvPr/>
        </p:nvPicPr>
        <p:blipFill>
          <a:blip r:embed="rId3"/>
          <a:stretch>
            <a:fillRect/>
          </a:stretch>
        </p:blipFill>
        <p:spPr>
          <a:xfrm>
            <a:off x="1264658" y="1372168"/>
            <a:ext cx="9449619" cy="3101609"/>
          </a:xfrm>
          <a:prstGeom prst="rect">
            <a:avLst/>
          </a:prstGeom>
        </p:spPr>
      </p:pic>
      <p:sp>
        <p:nvSpPr>
          <p:cNvPr id="9" name="TextBox 8">
            <a:extLst>
              <a:ext uri="{FF2B5EF4-FFF2-40B4-BE49-F238E27FC236}">
                <a16:creationId xmlns:a16="http://schemas.microsoft.com/office/drawing/2014/main" id="{04E29210-3FAA-443A-A39C-8C5ECDC7E09A}"/>
              </a:ext>
            </a:extLst>
          </p:cNvPr>
          <p:cNvSpPr txBox="1"/>
          <p:nvPr/>
        </p:nvSpPr>
        <p:spPr>
          <a:xfrm>
            <a:off x="3812959" y="5193444"/>
            <a:ext cx="3706427" cy="584775"/>
          </a:xfrm>
          <a:prstGeom prst="rect">
            <a:avLst/>
          </a:prstGeom>
          <a:noFill/>
        </p:spPr>
        <p:txBody>
          <a:bodyPr wrap="square" rtlCol="0">
            <a:spAutoFit/>
          </a:bodyPr>
          <a:lstStyle/>
          <a:p>
            <a:r>
              <a:rPr lang="en-US" sz="3200" b="1">
                <a:solidFill>
                  <a:schemeClr val="bg1"/>
                </a:solidFill>
                <a:latin typeface="Tahoma" panose="020B0604030504040204" pitchFamily="34" charset="0"/>
                <a:ea typeface="Tahoma" panose="020B0604030504040204" pitchFamily="34" charset="0"/>
                <a:cs typeface="Tahoma" panose="020B0604030504040204" pitchFamily="34" charset="0"/>
              </a:rPr>
              <a:t>FORM BEST SELL</a:t>
            </a:r>
            <a:endParaRPr lang="en-GB" sz="32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207325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156183B5-F667-41CD-991B-AE7B45151111}"/>
              </a:ext>
            </a:extLst>
          </p:cNvPr>
          <p:cNvPicPr>
            <a:picLocks noChangeAspect="1"/>
          </p:cNvPicPr>
          <p:nvPr/>
        </p:nvPicPr>
        <p:blipFill rotWithShape="1">
          <a:blip r:embed="rId2"/>
          <a:srcRect t="12791"/>
          <a:stretch/>
        </p:blipFill>
        <p:spPr>
          <a:xfrm>
            <a:off x="20" y="10"/>
            <a:ext cx="12191980" cy="6857990"/>
          </a:xfrm>
          <a:prstGeom prst="rect">
            <a:avLst/>
          </a:prstGeom>
        </p:spPr>
      </p:pic>
      <p:sp>
        <p:nvSpPr>
          <p:cNvPr id="5" name="TextBox 4">
            <a:extLst>
              <a:ext uri="{FF2B5EF4-FFF2-40B4-BE49-F238E27FC236}">
                <a16:creationId xmlns:a16="http://schemas.microsoft.com/office/drawing/2014/main" id="{A3D2D148-DDD6-428C-86F9-E75CB439A14A}"/>
              </a:ext>
            </a:extLst>
          </p:cNvPr>
          <p:cNvSpPr txBox="1"/>
          <p:nvPr/>
        </p:nvSpPr>
        <p:spPr>
          <a:xfrm>
            <a:off x="603682" y="266330"/>
            <a:ext cx="6880194" cy="769441"/>
          </a:xfrm>
          <a:prstGeom prst="rect">
            <a:avLst/>
          </a:prstGeom>
          <a:noFill/>
        </p:spPr>
        <p:txBody>
          <a:bodyPr wrap="square" rtlCol="0">
            <a:spAutoFit/>
          </a:bodyPr>
          <a:lstStyle/>
          <a:p>
            <a:r>
              <a:rPr lang="en-US" sz="4400" b="1">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rPr>
              <a:t>KẾT LUẬN</a:t>
            </a:r>
            <a:endParaRPr lang="en-GB" sz="4400" b="1">
              <a:solidFill>
                <a:schemeClr val="accent1">
                  <a:lumMod val="60000"/>
                  <a:lumOff val="40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6" name="TextBox 5">
            <a:extLst>
              <a:ext uri="{FF2B5EF4-FFF2-40B4-BE49-F238E27FC236}">
                <a16:creationId xmlns:a16="http://schemas.microsoft.com/office/drawing/2014/main" id="{87BCFF28-C1E2-48FA-8AEA-7DFECF55CC03}"/>
              </a:ext>
            </a:extLst>
          </p:cNvPr>
          <p:cNvSpPr txBox="1"/>
          <p:nvPr/>
        </p:nvSpPr>
        <p:spPr>
          <a:xfrm>
            <a:off x="275208" y="1402672"/>
            <a:ext cx="3559945" cy="4524315"/>
          </a:xfrm>
          <a:prstGeom prst="rect">
            <a:avLst/>
          </a:prstGeom>
          <a:noFill/>
        </p:spPr>
        <p:txBody>
          <a:bodyPr wrap="square" rtlCol="0">
            <a:spAutoFit/>
          </a:bodyPr>
          <a:lstStyle/>
          <a:p>
            <a:pPr lvl="0"/>
            <a:r>
              <a:rPr lang="en-US" b="1"/>
              <a:t>Kết quả đạt được</a:t>
            </a:r>
            <a:endParaRPr lang="en-GB" b="1"/>
          </a:p>
          <a:p>
            <a:r>
              <a:rPr lang="en-GB"/>
              <a:t>Sau quá trình thực hiện, đồ án “SỬ DỤNG CẤU TRÚC DỮ LIỆU ĐỂ XÂY DỰNG CHƯƠNG TRÌNH QUẢN LÝ BÁN SÁCH ”của nhóm đã hoàn thành được các mục tiêu:</a:t>
            </a:r>
          </a:p>
          <a:p>
            <a:r>
              <a:rPr lang="en-GB"/>
              <a:t>+ Xây dựng một chương trình quản lý việc bán sách với các cách quản lý chuyên biệt tương đối đầy đủ, làm rõ được các yêu cầu đã cho trước.</a:t>
            </a:r>
          </a:p>
          <a:p>
            <a:r>
              <a:rPr lang="en-GB"/>
              <a:t>+ Hiểu rõ được cách thức ứng dụng cấu trúc dữ liệu và giải thuật vào một bài tập cụ thể</a:t>
            </a:r>
          </a:p>
          <a:p>
            <a:r>
              <a:rPr lang="en-GB"/>
              <a:t>+ Tăng cường khả năng tư duy và lập trình cho chúng em</a:t>
            </a:r>
          </a:p>
          <a:p>
            <a:endParaRPr lang="en-GB"/>
          </a:p>
        </p:txBody>
      </p:sp>
      <p:sp>
        <p:nvSpPr>
          <p:cNvPr id="7" name="TextBox 6">
            <a:extLst>
              <a:ext uri="{FF2B5EF4-FFF2-40B4-BE49-F238E27FC236}">
                <a16:creationId xmlns:a16="http://schemas.microsoft.com/office/drawing/2014/main" id="{1D732251-2A34-45F9-A93E-E710896632C9}"/>
              </a:ext>
            </a:extLst>
          </p:cNvPr>
          <p:cNvSpPr txBox="1"/>
          <p:nvPr/>
        </p:nvSpPr>
        <p:spPr>
          <a:xfrm>
            <a:off x="7838983" y="266330"/>
            <a:ext cx="4077809" cy="5632311"/>
          </a:xfrm>
          <a:prstGeom prst="rect">
            <a:avLst/>
          </a:prstGeom>
          <a:noFill/>
        </p:spPr>
        <p:txBody>
          <a:bodyPr wrap="square" rtlCol="0">
            <a:spAutoFit/>
          </a:bodyPr>
          <a:lstStyle/>
          <a:p>
            <a:pPr lvl="0"/>
            <a:r>
              <a:rPr lang="en-US" b="1"/>
              <a:t>Ưu điểm </a:t>
            </a:r>
            <a:endParaRPr lang="en-GB"/>
          </a:p>
          <a:p>
            <a:r>
              <a:rPr lang="en-GB"/>
              <a:t>    </a:t>
            </a:r>
            <a:r>
              <a:rPr lang="vi-VN"/>
              <a:t>Sau khi hoàn thành đồ án, nhóm thực hiện đồ án tự nhận thấy đã hoàn thành tốt phần nào những yêu cầu cầu của đề tài đã đặt ra,và cả những mục tiêu mà nhóm chúng </a:t>
            </a:r>
            <a:r>
              <a:rPr lang="en-US"/>
              <a:t>em</a:t>
            </a:r>
            <a:r>
              <a:rPr lang="vi-VN"/>
              <a:t> đã tự đặt ra cho bản thân</a:t>
            </a:r>
            <a:r>
              <a:rPr lang="en-US"/>
              <a:t>. </a:t>
            </a:r>
            <a:endParaRPr lang="en-GB"/>
          </a:p>
          <a:p>
            <a:r>
              <a:rPr lang="en-US"/>
              <a:t>    </a:t>
            </a:r>
            <a:r>
              <a:rPr lang="en-GB"/>
              <a:t>Nhờ có những sự phản hồi từ giáo viên hướng dẫn nhóm thực hiện đã nhận ra được lỗi sai nằm ở đâu và tìm cách sửa chữa cho đúng với yêu cầu bài toán đặt ra, cho phù hợp với các cấu trúc dữ liệu đã được áp dụng.</a:t>
            </a:r>
          </a:p>
          <a:p>
            <a:pPr lvl="0"/>
            <a:r>
              <a:rPr lang="en-US" b="1"/>
              <a:t>Nhược điểm</a:t>
            </a:r>
            <a:endParaRPr lang="en-GB"/>
          </a:p>
          <a:p>
            <a:r>
              <a:rPr lang="en-GB"/>
              <a:t>   Đồ án còn chưa hoàn hảo. Còn một số nhược điểm về việc nhập xuất, thêm xóa sửa trong 1 số trường hợp đặc biệt khác (mặc dù đa số đều tốt). Chức năng Best Sell chưa được làm rõ hết mức có thể.</a:t>
            </a:r>
          </a:p>
          <a:p>
            <a:endParaRPr lang="en-GB"/>
          </a:p>
        </p:txBody>
      </p:sp>
    </p:spTree>
    <p:extLst>
      <p:ext uri="{BB962C8B-B14F-4D97-AF65-F5344CB8AC3E}">
        <p14:creationId xmlns:p14="http://schemas.microsoft.com/office/powerpoint/2010/main" val="3355125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F73B4C25-E285-4AF6-B7A7-A548EE3EE678}"/>
              </a:ext>
            </a:extLst>
          </p:cNvPr>
          <p:cNvPicPr>
            <a:picLocks noChangeAspect="1"/>
          </p:cNvPicPr>
          <p:nvPr/>
        </p:nvPicPr>
        <p:blipFill rotWithShape="1">
          <a:blip r:embed="rId2"/>
          <a:srcRect t="15413"/>
          <a:stretch/>
        </p:blipFill>
        <p:spPr>
          <a:xfrm>
            <a:off x="20" y="10"/>
            <a:ext cx="12191980" cy="6857990"/>
          </a:xfrm>
          <a:prstGeom prst="rect">
            <a:avLst/>
          </a:prstGeom>
        </p:spPr>
      </p:pic>
      <p:sp>
        <p:nvSpPr>
          <p:cNvPr id="5" name="Rectangle 4">
            <a:extLst>
              <a:ext uri="{FF2B5EF4-FFF2-40B4-BE49-F238E27FC236}">
                <a16:creationId xmlns:a16="http://schemas.microsoft.com/office/drawing/2014/main" id="{D3F07E39-59CA-44A0-A4F3-D1DC5507415F}"/>
              </a:ext>
            </a:extLst>
          </p:cNvPr>
          <p:cNvSpPr/>
          <p:nvPr/>
        </p:nvSpPr>
        <p:spPr>
          <a:xfrm>
            <a:off x="613775" y="397871"/>
            <a:ext cx="10617009" cy="1446550"/>
          </a:xfrm>
          <a:prstGeom prst="rect">
            <a:avLst/>
          </a:prstGeom>
          <a:noFill/>
        </p:spPr>
        <p:txBody>
          <a:bodyPr wrap="none" lIns="91440" tIns="45720" rIns="91440" bIns="45720">
            <a:spAutoFit/>
          </a:bodyPr>
          <a:lstStyle/>
          <a:p>
            <a:pPr algn="ctr"/>
            <a:r>
              <a:rPr lang="en-US" sz="4400" b="1" cap="none" spc="5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CẢM </a:t>
            </a:r>
            <a:r>
              <a:rPr lang="vi-VN" sz="4400" b="1" cap="none" spc="5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Ơ</a:t>
            </a:r>
            <a:r>
              <a:rPr lang="en-US" sz="4400" b="1" cap="none" spc="5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N THẦY VÁ CÁC BẠN </a:t>
            </a:r>
          </a:p>
          <a:p>
            <a:pPr algn="ctr"/>
            <a:r>
              <a:rPr lang="en-US" sz="4400" b="1" cap="none" spc="50">
                <a:ln w="9525" cmpd="sng">
                  <a:solidFill>
                    <a:schemeClr val="accent1"/>
                  </a:solidFill>
                  <a:prstDash val="solid"/>
                </a:ln>
                <a:solidFill>
                  <a:srgbClr val="70AD47">
                    <a:tint val="1000"/>
                  </a:srgbClr>
                </a:solidFill>
                <a:effectLst>
                  <a:glow rad="38100">
                    <a:schemeClr val="accent1">
                      <a:alpha val="40000"/>
                    </a:schemeClr>
                  </a:glow>
                </a:effectLst>
                <a:latin typeface="Tahoma" panose="020B0604030504040204" pitchFamily="34" charset="0"/>
                <a:ea typeface="Tahoma" panose="020B0604030504040204" pitchFamily="34" charset="0"/>
                <a:cs typeface="Tahoma" panose="020B0604030504040204" pitchFamily="34" charset="0"/>
              </a:rPr>
              <a:t>ĐÃ CHÚ Ý THEO DÕI VÀ LẮNG NGHE</a:t>
            </a:r>
          </a:p>
        </p:txBody>
      </p:sp>
      <p:pic>
        <p:nvPicPr>
          <p:cNvPr id="6" name="Picture 5">
            <a:extLst>
              <a:ext uri="{FF2B5EF4-FFF2-40B4-BE49-F238E27FC236}">
                <a16:creationId xmlns:a16="http://schemas.microsoft.com/office/drawing/2014/main" id="{6C219D8A-4F54-41C3-B90D-2580C5A088CD}"/>
              </a:ext>
            </a:extLst>
          </p:cNvPr>
          <p:cNvPicPr/>
          <p:nvPr/>
        </p:nvPicPr>
        <p:blipFill>
          <a:blip r:embed="rId3" r:link="rId4">
            <a:extLst>
              <a:ext uri="{28A0092B-C50C-407E-A947-70E740481C1C}">
                <a14:useLocalDpi xmlns:a14="http://schemas.microsoft.com/office/drawing/2010/main" val="0"/>
              </a:ext>
            </a:extLst>
          </a:blip>
          <a:srcRect/>
          <a:stretch>
            <a:fillRect/>
          </a:stretch>
        </p:blipFill>
        <p:spPr>
          <a:xfrm>
            <a:off x="688133" y="2489068"/>
            <a:ext cx="3164776" cy="3032843"/>
          </a:xfrm>
          <a:prstGeom prst="rect">
            <a:avLst/>
          </a:prstGeom>
          <a:noFill/>
          <a:ln>
            <a:noFill/>
          </a:ln>
        </p:spPr>
      </p:pic>
    </p:spTree>
    <p:extLst>
      <p:ext uri="{BB962C8B-B14F-4D97-AF65-F5344CB8AC3E}">
        <p14:creationId xmlns:p14="http://schemas.microsoft.com/office/powerpoint/2010/main" val="41410973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01F965E-186F-451C-A269-A2953B3970D4}"/>
              </a:ext>
            </a:extLst>
          </p:cNvPr>
          <p:cNvPicPr>
            <a:picLocks noChangeAspect="1"/>
          </p:cNvPicPr>
          <p:nvPr/>
        </p:nvPicPr>
        <p:blipFill rotWithShape="1">
          <a:blip r:embed="rId2"/>
          <a:srcRect t="39605"/>
          <a:stretch/>
        </p:blipFill>
        <p:spPr>
          <a:xfrm>
            <a:off x="-32" y="10"/>
            <a:ext cx="12192031" cy="4915066"/>
          </a:xfrm>
          <a:prstGeom prst="rect">
            <a:avLst/>
          </a:prstGeom>
        </p:spPr>
      </p:pic>
      <p:sp>
        <p:nvSpPr>
          <p:cNvPr id="5" name="Rectangle 4">
            <a:extLst>
              <a:ext uri="{FF2B5EF4-FFF2-40B4-BE49-F238E27FC236}">
                <a16:creationId xmlns:a16="http://schemas.microsoft.com/office/drawing/2014/main" id="{9906402E-7EB3-453A-8EFC-1C3BFB2459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Title 1">
            <a:extLst>
              <a:ext uri="{FF2B5EF4-FFF2-40B4-BE49-F238E27FC236}">
                <a16:creationId xmlns:a16="http://schemas.microsoft.com/office/drawing/2014/main" id="{AA3758FE-1C6E-4D68-9E7C-1F590B816C68}"/>
              </a:ext>
            </a:extLst>
          </p:cNvPr>
          <p:cNvSpPr txBox="1">
            <a:spLocks/>
          </p:cNvSpPr>
          <p:nvPr/>
        </p:nvSpPr>
        <p:spPr>
          <a:xfrm>
            <a:off x="828675" y="5120639"/>
            <a:ext cx="7137263" cy="1280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5400" b="1">
                <a:solidFill>
                  <a:srgbClr val="FFFFFF"/>
                </a:solidFill>
                <a:latin typeface="Tahoma" panose="020B0604030504040204" pitchFamily="34" charset="0"/>
                <a:ea typeface="Tahoma" panose="020B0604030504040204" pitchFamily="34" charset="0"/>
                <a:cs typeface="Tahoma" panose="020B0604030504040204" pitchFamily="34" charset="0"/>
              </a:rPr>
              <a:t>QUẢN LÝ BÁN SÁCH</a:t>
            </a:r>
            <a:endParaRPr lang="en-GB" sz="5400" b="1">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7" name="Subtitle 2">
            <a:extLst>
              <a:ext uri="{FF2B5EF4-FFF2-40B4-BE49-F238E27FC236}">
                <a16:creationId xmlns:a16="http://schemas.microsoft.com/office/drawing/2014/main" id="{2193338B-4C63-4ADC-B191-3C61FEF79776}"/>
              </a:ext>
            </a:extLst>
          </p:cNvPr>
          <p:cNvSpPr txBox="1">
            <a:spLocks/>
          </p:cNvSpPr>
          <p:nvPr/>
        </p:nvSpPr>
        <p:spPr>
          <a:xfrm>
            <a:off x="8289580" y="5120639"/>
            <a:ext cx="3073745" cy="12801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a:solidFill>
                  <a:srgbClr val="FFFFFF"/>
                </a:solidFill>
                <a:latin typeface="Tahoma" panose="020B0604030504040204" pitchFamily="34" charset="0"/>
                <a:ea typeface="Tahoma" panose="020B0604030504040204" pitchFamily="34" charset="0"/>
                <a:cs typeface="Tahoma" panose="020B0604030504040204" pitchFamily="34" charset="0"/>
              </a:rPr>
              <a:t>Sử dụng cấu trúc dữ liệu danh sách liên kết đ</a:t>
            </a:r>
            <a:r>
              <a:rPr lang="vi-VN" sz="1500">
                <a:solidFill>
                  <a:srgbClr val="FFFFFF"/>
                </a:solidFill>
                <a:latin typeface="Tahoma" panose="020B0604030504040204" pitchFamily="34" charset="0"/>
                <a:ea typeface="Tahoma" panose="020B0604030504040204" pitchFamily="34" charset="0"/>
                <a:cs typeface="Tahoma" panose="020B0604030504040204" pitchFamily="34" charset="0"/>
              </a:rPr>
              <a:t>ơ</a:t>
            </a:r>
            <a:r>
              <a:rPr lang="en-US" sz="1500">
                <a:solidFill>
                  <a:srgbClr val="FFFFFF"/>
                </a:solidFill>
                <a:latin typeface="Tahoma" panose="020B0604030504040204" pitchFamily="34" charset="0"/>
                <a:ea typeface="Tahoma" panose="020B0604030504040204" pitchFamily="34" charset="0"/>
                <a:cs typeface="Tahoma" panose="020B0604030504040204" pitchFamily="34" charset="0"/>
              </a:rPr>
              <a:t>n</a:t>
            </a:r>
            <a:endParaRPr lang="en-GB" sz="150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10">
            <a:extLst>
              <a:ext uri="{FF2B5EF4-FFF2-40B4-BE49-F238E27FC236}">
                <a16:creationId xmlns:a16="http://schemas.microsoft.com/office/drawing/2014/main" id="{A2D6745C-B3C2-43CB-8894-5E593EE824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9778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3">
            <a:extLst>
              <a:ext uri="{FF2B5EF4-FFF2-40B4-BE49-F238E27FC236}">
                <a16:creationId xmlns:a16="http://schemas.microsoft.com/office/drawing/2014/main" id="{2ED0207B-CBBD-446F-A8D1-B2F5A5D05E43}"/>
              </a:ext>
            </a:extLst>
          </p:cNvPr>
          <p:cNvPicPr>
            <a:picLocks noChangeAspect="1"/>
          </p:cNvPicPr>
          <p:nvPr/>
        </p:nvPicPr>
        <p:blipFill rotWithShape="1">
          <a:blip r:embed="rId2"/>
          <a:srcRect t="26284" b="13321"/>
          <a:stretch/>
        </p:blipFill>
        <p:spPr>
          <a:xfrm>
            <a:off x="-32" y="10"/>
            <a:ext cx="12192031" cy="4915066"/>
          </a:xfrm>
          <a:prstGeom prst="rect">
            <a:avLst/>
          </a:prstGeom>
        </p:spPr>
      </p:pic>
      <p:sp>
        <p:nvSpPr>
          <p:cNvPr id="17" name="Title 1">
            <a:extLst>
              <a:ext uri="{FF2B5EF4-FFF2-40B4-BE49-F238E27FC236}">
                <a16:creationId xmlns:a16="http://schemas.microsoft.com/office/drawing/2014/main" id="{5896F82C-41F6-431F-B946-2D97D77C42C6}"/>
              </a:ext>
            </a:extLst>
          </p:cNvPr>
          <p:cNvSpPr txBox="1">
            <a:spLocks/>
          </p:cNvSpPr>
          <p:nvPr/>
        </p:nvSpPr>
        <p:spPr>
          <a:xfrm>
            <a:off x="828676" y="5120639"/>
            <a:ext cx="7136092" cy="128016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latin typeface="Tahoma" panose="020B0604030504040204" pitchFamily="34" charset="0"/>
                <a:ea typeface="Tahoma" panose="020B0604030504040204" pitchFamily="34" charset="0"/>
                <a:cs typeface="Tahoma" panose="020B0604030504040204" pitchFamily="34" charset="0"/>
              </a:rPr>
              <a:t>DANH SÁCH CÁC FORM VÀ CLASS</a:t>
            </a:r>
            <a:endParaRPr lang="en-GB" sz="4000">
              <a:latin typeface="Tahoma" panose="020B0604030504040204" pitchFamily="34" charset="0"/>
              <a:ea typeface="Tahoma" panose="020B0604030504040204" pitchFamily="34" charset="0"/>
              <a:cs typeface="Tahoma" panose="020B0604030504040204" pitchFamily="34" charset="0"/>
            </a:endParaRPr>
          </a:p>
        </p:txBody>
      </p:sp>
      <p:sp>
        <p:nvSpPr>
          <p:cNvPr id="18" name="Subtitle 2">
            <a:extLst>
              <a:ext uri="{FF2B5EF4-FFF2-40B4-BE49-F238E27FC236}">
                <a16:creationId xmlns:a16="http://schemas.microsoft.com/office/drawing/2014/main" id="{EEACB304-1AA2-4489-A84D-A66DCA5558F5}"/>
              </a:ext>
            </a:extLst>
          </p:cNvPr>
          <p:cNvSpPr txBox="1">
            <a:spLocks/>
          </p:cNvSpPr>
          <p:nvPr/>
        </p:nvSpPr>
        <p:spPr>
          <a:xfrm>
            <a:off x="8289580" y="5120639"/>
            <a:ext cx="3073745" cy="1280160"/>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err="1">
                <a:latin typeface="Tahoma" panose="020B0604030504040204" pitchFamily="34" charset="0"/>
                <a:ea typeface="Tahoma" panose="020B0604030504040204" pitchFamily="34" charset="0"/>
                <a:cs typeface="Tahoma" panose="020B0604030504040204" pitchFamily="34" charset="0"/>
              </a:rPr>
              <a:t>Dựa</a:t>
            </a:r>
            <a:r>
              <a:rPr lang="en-US" sz="1500">
                <a:latin typeface="Tahoma" panose="020B0604030504040204" pitchFamily="34" charset="0"/>
                <a:ea typeface="Tahoma" panose="020B0604030504040204" pitchFamily="34" charset="0"/>
                <a:cs typeface="Tahoma" panose="020B0604030504040204" pitchFamily="34" charset="0"/>
              </a:rPr>
              <a:t> </a:t>
            </a:r>
            <a:r>
              <a:rPr lang="en-US" sz="1500" err="1">
                <a:latin typeface="Tahoma" panose="020B0604030504040204" pitchFamily="34" charset="0"/>
                <a:ea typeface="Tahoma" panose="020B0604030504040204" pitchFamily="34" charset="0"/>
                <a:cs typeface="Tahoma" panose="020B0604030504040204" pitchFamily="34" charset="0"/>
              </a:rPr>
              <a:t>trên</a:t>
            </a:r>
            <a:r>
              <a:rPr lang="en-US" sz="1500">
                <a:latin typeface="Tahoma" panose="020B0604030504040204" pitchFamily="34" charset="0"/>
                <a:ea typeface="Tahoma" panose="020B0604030504040204" pitchFamily="34" charset="0"/>
                <a:cs typeface="Tahoma" panose="020B0604030504040204" pitchFamily="34" charset="0"/>
              </a:rPr>
              <a:t> </a:t>
            </a:r>
            <a:r>
              <a:rPr lang="en-US" sz="1500" err="1">
                <a:latin typeface="Tahoma" panose="020B0604030504040204" pitchFamily="34" charset="0"/>
                <a:ea typeface="Tahoma" panose="020B0604030504040204" pitchFamily="34" charset="0"/>
                <a:cs typeface="Tahoma" panose="020B0604030504040204" pitchFamily="34" charset="0"/>
              </a:rPr>
              <a:t>nền</a:t>
            </a:r>
            <a:r>
              <a:rPr lang="en-US" sz="1500">
                <a:latin typeface="Tahoma" panose="020B0604030504040204" pitchFamily="34" charset="0"/>
                <a:ea typeface="Tahoma" panose="020B0604030504040204" pitchFamily="34" charset="0"/>
                <a:cs typeface="Tahoma" panose="020B0604030504040204" pitchFamily="34" charset="0"/>
              </a:rPr>
              <a:t> Windows Form </a:t>
            </a:r>
            <a:r>
              <a:rPr lang="en-US" sz="1500" err="1">
                <a:latin typeface="Tahoma" panose="020B0604030504040204" pitchFamily="34" charset="0"/>
                <a:ea typeface="Tahoma" panose="020B0604030504040204" pitchFamily="34" charset="0"/>
                <a:cs typeface="Tahoma" panose="020B0604030504040204" pitchFamily="34" charset="0"/>
              </a:rPr>
              <a:t>của</a:t>
            </a:r>
            <a:r>
              <a:rPr lang="en-US" sz="1500">
                <a:latin typeface="Tahoma" panose="020B0604030504040204" pitchFamily="34" charset="0"/>
                <a:ea typeface="Tahoma" panose="020B0604030504040204" pitchFamily="34" charset="0"/>
                <a:cs typeface="Tahoma" panose="020B0604030504040204" pitchFamily="34" charset="0"/>
              </a:rPr>
              <a:t> C#</a:t>
            </a:r>
            <a:endParaRPr lang="en-GB" sz="1500">
              <a:latin typeface="Tahoma" panose="020B0604030504040204" pitchFamily="34" charset="0"/>
              <a:ea typeface="Tahoma" panose="020B0604030504040204" pitchFamily="34" charset="0"/>
              <a:cs typeface="Tahoma" panose="020B0604030504040204" pitchFamily="34" charset="0"/>
            </a:endParaRPr>
          </a:p>
        </p:txBody>
      </p:sp>
      <p:sp>
        <p:nvSpPr>
          <p:cNvPr id="19" name="TextBox 18">
            <a:extLst>
              <a:ext uri="{FF2B5EF4-FFF2-40B4-BE49-F238E27FC236}">
                <a16:creationId xmlns:a16="http://schemas.microsoft.com/office/drawing/2014/main" id="{569522B4-4C9A-40A4-BF59-191D4DDC1B29}"/>
              </a:ext>
            </a:extLst>
          </p:cNvPr>
          <p:cNvSpPr txBox="1"/>
          <p:nvPr/>
        </p:nvSpPr>
        <p:spPr>
          <a:xfrm>
            <a:off x="174577" y="72845"/>
            <a:ext cx="5921406" cy="5509200"/>
          </a:xfrm>
          <a:prstGeom prst="rect">
            <a:avLst/>
          </a:prstGeom>
          <a:noFill/>
        </p:spPr>
        <p:txBody>
          <a:bodyPr wrap="square" rtlCol="0">
            <a:spAutoFit/>
          </a:bodyPr>
          <a:lstStyle/>
          <a:p>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Class Linked List</a:t>
            </a:r>
          </a:p>
          <a:p>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GB" sz="2200">
                <a:solidFill>
                  <a:schemeClr val="bg1"/>
                </a:solidFill>
                <a:latin typeface="Tahoma" panose="020B0604030504040204" pitchFamily="34" charset="0"/>
                <a:ea typeface="Tahoma" panose="020B0604030504040204" pitchFamily="34" charset="0"/>
                <a:cs typeface="Tahoma" panose="020B0604030504040204" pitchFamily="34" charset="0"/>
              </a:rPr>
              <a:t>* Form </a:t>
            </a:r>
            <a:r>
              <a:rPr lang="en-GB" sz="2200" err="1">
                <a:solidFill>
                  <a:schemeClr val="bg1"/>
                </a:solidFill>
                <a:latin typeface="Tahoma" panose="020B0604030504040204" pitchFamily="34" charset="0"/>
                <a:ea typeface="Tahoma" panose="020B0604030504040204" pitchFamily="34" charset="0"/>
                <a:cs typeface="Tahoma" panose="020B0604030504040204" pitchFamily="34" charset="0"/>
              </a:rPr>
              <a:t>Sách</a:t>
            </a:r>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GB" sz="2200">
                <a:solidFill>
                  <a:schemeClr val="bg1"/>
                </a:solidFill>
                <a:latin typeface="Tahoma" panose="020B0604030504040204" pitchFamily="34" charset="0"/>
                <a:ea typeface="Tahoma" panose="020B0604030504040204" pitchFamily="34" charset="0"/>
                <a:cs typeface="Tahoma" panose="020B0604030504040204" pitchFamily="34" charset="0"/>
              </a:rPr>
              <a:t>* Form </a:t>
            </a:r>
            <a:r>
              <a:rPr lang="en-GB" sz="2200" err="1">
                <a:solidFill>
                  <a:schemeClr val="bg1"/>
                </a:solidFill>
                <a:latin typeface="Tahoma" panose="020B0604030504040204" pitchFamily="34" charset="0"/>
                <a:ea typeface="Tahoma" panose="020B0604030504040204" pitchFamily="34" charset="0"/>
                <a:cs typeface="Tahoma" panose="020B0604030504040204" pitchFamily="34" charset="0"/>
              </a:rPr>
              <a:t>Loại</a:t>
            </a:r>
            <a:r>
              <a:rPr lang="en-GB" sz="2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GB" sz="2200" err="1">
                <a:solidFill>
                  <a:schemeClr val="bg1"/>
                </a:solidFill>
                <a:latin typeface="Tahoma" panose="020B0604030504040204" pitchFamily="34" charset="0"/>
                <a:ea typeface="Tahoma" panose="020B0604030504040204" pitchFamily="34" charset="0"/>
                <a:cs typeface="Tahoma" panose="020B0604030504040204" pitchFamily="34" charset="0"/>
              </a:rPr>
              <a:t>Sách</a:t>
            </a:r>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GB" sz="2200">
                <a:solidFill>
                  <a:schemeClr val="bg1"/>
                </a:solidFill>
                <a:latin typeface="Tahoma" panose="020B0604030504040204" pitchFamily="34" charset="0"/>
                <a:ea typeface="Tahoma" panose="020B0604030504040204" pitchFamily="34" charset="0"/>
                <a:cs typeface="Tahoma" panose="020B0604030504040204" pitchFamily="34" charset="0"/>
              </a:rPr>
              <a:t>* Form </a:t>
            </a:r>
            <a:r>
              <a:rPr lang="en-GB" sz="2200" err="1">
                <a:solidFill>
                  <a:schemeClr val="bg1"/>
                </a:solidFill>
                <a:latin typeface="Tahoma" panose="020B0604030504040204" pitchFamily="34" charset="0"/>
                <a:ea typeface="Tahoma" panose="020B0604030504040204" pitchFamily="34" charset="0"/>
                <a:cs typeface="Tahoma" panose="020B0604030504040204" pitchFamily="34" charset="0"/>
              </a:rPr>
              <a:t>Hóa</a:t>
            </a:r>
            <a:r>
              <a:rPr lang="en-GB" sz="2200">
                <a:solidFill>
                  <a:schemeClr val="bg1"/>
                </a:solidFill>
                <a:latin typeface="Tahoma" panose="020B0604030504040204" pitchFamily="34" charset="0"/>
                <a:ea typeface="Tahoma" panose="020B0604030504040204" pitchFamily="34" charset="0"/>
                <a:cs typeface="Tahoma" panose="020B0604030504040204" pitchFamily="34" charset="0"/>
              </a:rPr>
              <a:t> Đ</a:t>
            </a:r>
            <a:r>
              <a:rPr lang="vi-VN" sz="2200">
                <a:solidFill>
                  <a:schemeClr val="bg1"/>
                </a:solidFill>
                <a:latin typeface="Tahoma" panose="020B0604030504040204" pitchFamily="34" charset="0"/>
                <a:ea typeface="Tahoma" panose="020B0604030504040204" pitchFamily="34" charset="0"/>
                <a:cs typeface="Tahoma" panose="020B0604030504040204" pitchFamily="34" charset="0"/>
              </a:rPr>
              <a:t>ơ</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n</a:t>
            </a:r>
          </a:p>
          <a:p>
            <a:endParaRPr lang="en-US" sz="220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Form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Doanh</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Thu</a:t>
            </a:r>
          </a:p>
          <a:p>
            <a:endParaRPr lang="en-US" sz="220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Form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BestSell</a:t>
            </a:r>
            <a:endParaRPr lang="en-US" sz="220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sz="2200">
              <a:solidFill>
                <a:schemeClr val="bg1"/>
              </a:solidFill>
              <a:latin typeface="Tahoma" panose="020B0604030504040204" pitchFamily="34" charset="0"/>
              <a:ea typeface="Tahoma" panose="020B0604030504040204" pitchFamily="34" charset="0"/>
              <a:cs typeface="Tahoma" panose="020B0604030504040204" pitchFamily="34" charset="0"/>
            </a:endParaRPr>
          </a:p>
          <a:p>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Form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để</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thêm</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xóa</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sửa</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2200">
                <a:solidFill>
                  <a:schemeClr val="bg1"/>
                </a:solidFill>
                <a:latin typeface="Tahoma" panose="020B0604030504040204" pitchFamily="34" charset="0"/>
                <a:ea typeface="Tahoma" panose="020B0604030504040204" pitchFamily="34" charset="0"/>
                <a:cs typeface="Tahoma" panose="020B0604030504040204" pitchFamily="34" charset="0"/>
              </a:rPr>
              <a:t> form menu </a:t>
            </a:r>
            <a:r>
              <a:rPr lang="en-US" sz="2200" err="1">
                <a:solidFill>
                  <a:schemeClr val="bg1"/>
                </a:solidFill>
                <a:latin typeface="Tahoma" panose="020B0604030504040204" pitchFamily="34" charset="0"/>
                <a:ea typeface="Tahoma" panose="020B0604030504040204" pitchFamily="34" charset="0"/>
                <a:cs typeface="Tahoma" panose="020B0604030504040204" pitchFamily="34" charset="0"/>
              </a:rPr>
              <a:t>chính</a:t>
            </a:r>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GB" sz="2200">
              <a:solidFill>
                <a:schemeClr val="bg1"/>
              </a:solidFill>
              <a:latin typeface="Tahoma" panose="020B0604030504040204" pitchFamily="34" charset="0"/>
              <a:ea typeface="Tahoma" panose="020B0604030504040204" pitchFamily="34" charset="0"/>
              <a:cs typeface="Tahoma" panose="020B0604030504040204" pitchFamily="34" charset="0"/>
            </a:endParaRPr>
          </a:p>
          <a:p>
            <a:endParaRPr lang="en-US" sz="220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21033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 name="Rectangle 15">
            <a:extLst>
              <a:ext uri="{FF2B5EF4-FFF2-40B4-BE49-F238E27FC236}">
                <a16:creationId xmlns:a16="http://schemas.microsoft.com/office/drawing/2014/main" id="{802EB34C-3898-4527-8603-28FCDD4827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ubtitle 2">
            <a:extLst>
              <a:ext uri="{FF2B5EF4-FFF2-40B4-BE49-F238E27FC236}">
                <a16:creationId xmlns:a16="http://schemas.microsoft.com/office/drawing/2014/main" id="{FD75D5C6-5A57-43AD-AD40-ADE24DCADA5E}"/>
              </a:ext>
            </a:extLst>
          </p:cNvPr>
          <p:cNvSpPr txBox="1">
            <a:spLocks/>
          </p:cNvSpPr>
          <p:nvPr/>
        </p:nvSpPr>
        <p:spPr>
          <a:xfrm>
            <a:off x="633999" y="5782457"/>
            <a:ext cx="10925101" cy="460536"/>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rgbClr val="00B0F0"/>
                </a:solidFill>
                <a:latin typeface="Tahoma" panose="020B0604030504040204" pitchFamily="34" charset="0"/>
                <a:ea typeface="Tahoma" panose="020B0604030504040204" pitchFamily="34" charset="0"/>
                <a:cs typeface="Tahoma" panose="020B0604030504040204" pitchFamily="34" charset="0"/>
              </a:rPr>
              <a:t>CLASS LINKEDLIST : CHỨA CÁC HÀM ĐỂ THỰC THI CH</a:t>
            </a:r>
            <a:r>
              <a:rPr lang="vi-VN">
                <a:solidFill>
                  <a:srgbClr val="00B0F0"/>
                </a:solidFill>
                <a:latin typeface="Tahoma" panose="020B0604030504040204" pitchFamily="34" charset="0"/>
                <a:ea typeface="Tahoma" panose="020B0604030504040204" pitchFamily="34" charset="0"/>
                <a:cs typeface="Tahoma" panose="020B0604030504040204" pitchFamily="34" charset="0"/>
              </a:rPr>
              <a:t>Ư</a:t>
            </a:r>
            <a:r>
              <a:rPr lang="en-US">
                <a:solidFill>
                  <a:srgbClr val="00B0F0"/>
                </a:solidFill>
                <a:latin typeface="Tahoma" panose="020B0604030504040204" pitchFamily="34" charset="0"/>
                <a:ea typeface="Tahoma" panose="020B0604030504040204" pitchFamily="34" charset="0"/>
                <a:cs typeface="Tahoma" panose="020B0604030504040204" pitchFamily="34" charset="0"/>
              </a:rPr>
              <a:t>ƠNG TRÌNH</a:t>
            </a:r>
            <a:endParaRPr lang="en-GB">
              <a:solidFill>
                <a:srgbClr val="00B0F0"/>
              </a:solidFill>
              <a:latin typeface="Tahoma" panose="020B0604030504040204" pitchFamily="34" charset="0"/>
              <a:ea typeface="Tahoma" panose="020B0604030504040204" pitchFamily="34" charset="0"/>
              <a:cs typeface="Tahoma" panose="020B0604030504040204" pitchFamily="34" charset="0"/>
            </a:endParaRPr>
          </a:p>
        </p:txBody>
      </p:sp>
      <p:pic>
        <p:nvPicPr>
          <p:cNvPr id="6" name="Picture 5">
            <a:extLst>
              <a:ext uri="{FF2B5EF4-FFF2-40B4-BE49-F238E27FC236}">
                <a16:creationId xmlns:a16="http://schemas.microsoft.com/office/drawing/2014/main" id="{AC32E5AC-DE7C-4A7C-9866-E129A90B5337}"/>
              </a:ext>
            </a:extLst>
          </p:cNvPr>
          <p:cNvPicPr>
            <a:picLocks noChangeAspect="1"/>
          </p:cNvPicPr>
          <p:nvPr/>
        </p:nvPicPr>
        <p:blipFill rotWithShape="1">
          <a:blip r:embed="rId2"/>
          <a:srcRect r="13016" b="2"/>
          <a:stretch/>
        </p:blipFill>
        <p:spPr>
          <a:xfrm>
            <a:off x="-1" y="-2"/>
            <a:ext cx="6050281" cy="4242816"/>
          </a:xfrm>
          <a:prstGeom prst="rect">
            <a:avLst/>
          </a:prstGeom>
        </p:spPr>
      </p:pic>
      <p:pic>
        <p:nvPicPr>
          <p:cNvPr id="7" name="Picture 6">
            <a:extLst>
              <a:ext uri="{FF2B5EF4-FFF2-40B4-BE49-F238E27FC236}">
                <a16:creationId xmlns:a16="http://schemas.microsoft.com/office/drawing/2014/main" id="{A28A8F20-722C-4677-BF80-8B75AC3C9C39}"/>
              </a:ext>
            </a:extLst>
          </p:cNvPr>
          <p:cNvPicPr>
            <a:picLocks noChangeAspect="1"/>
          </p:cNvPicPr>
          <p:nvPr/>
        </p:nvPicPr>
        <p:blipFill rotWithShape="1">
          <a:blip r:embed="rId3"/>
          <a:srcRect t="3937" r="2" b="2"/>
          <a:stretch/>
        </p:blipFill>
        <p:spPr>
          <a:xfrm>
            <a:off x="6141720" y="2"/>
            <a:ext cx="6050279" cy="4242815"/>
          </a:xfrm>
          <a:prstGeom prst="rect">
            <a:avLst/>
          </a:prstGeom>
        </p:spPr>
      </p:pic>
      <p:cxnSp>
        <p:nvCxnSpPr>
          <p:cNvPr id="8" name="Straight Connector 17">
            <a:extLst>
              <a:ext uri="{FF2B5EF4-FFF2-40B4-BE49-F238E27FC236}">
                <a16:creationId xmlns:a16="http://schemas.microsoft.com/office/drawing/2014/main" id="{02490DD3-D38E-48AA-86CD-572797DB7B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Rectangle 19">
            <a:extLst>
              <a:ext uri="{FF2B5EF4-FFF2-40B4-BE49-F238E27FC236}">
                <a16:creationId xmlns:a16="http://schemas.microsoft.com/office/drawing/2014/main" id="{787C19FD-597D-45E4-895C-969A9BC19C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17635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0EED1C-AEBE-481C-81C1-0EE70439EA31}"/>
              </a:ext>
            </a:extLst>
          </p:cNvPr>
          <p:cNvSpPr txBox="1">
            <a:spLocks/>
          </p:cNvSpPr>
          <p:nvPr/>
        </p:nvSpPr>
        <p:spPr>
          <a:xfrm>
            <a:off x="1370693" y="4406537"/>
            <a:ext cx="9440034" cy="108833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u="sng"/>
              <a:t>Form Menu chính</a:t>
            </a:r>
            <a:endParaRPr lang="en-GB" sz="4800" b="1" u="sng"/>
          </a:p>
        </p:txBody>
      </p:sp>
      <p:sp>
        <p:nvSpPr>
          <p:cNvPr id="5" name="Subtitle 2">
            <a:extLst>
              <a:ext uri="{FF2B5EF4-FFF2-40B4-BE49-F238E27FC236}">
                <a16:creationId xmlns:a16="http://schemas.microsoft.com/office/drawing/2014/main" id="{9CE2FAE6-8715-4AE2-9BA7-2DF15D91FF01}"/>
              </a:ext>
            </a:extLst>
          </p:cNvPr>
          <p:cNvSpPr txBox="1">
            <a:spLocks/>
          </p:cNvSpPr>
          <p:nvPr/>
        </p:nvSpPr>
        <p:spPr>
          <a:xfrm>
            <a:off x="1370693" y="5494872"/>
            <a:ext cx="9440034" cy="6216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en-US">
                <a:solidFill>
                  <a:srgbClr val="00B050"/>
                </a:solidFill>
              </a:rPr>
              <a:t>Màn hình chính của ch</a:t>
            </a:r>
            <a:r>
              <a:rPr lang="vi-VN">
                <a:solidFill>
                  <a:srgbClr val="00B050"/>
                </a:solidFill>
              </a:rPr>
              <a:t>ư</a:t>
            </a:r>
            <a:r>
              <a:rPr lang="en-US">
                <a:solidFill>
                  <a:srgbClr val="00B050"/>
                </a:solidFill>
              </a:rPr>
              <a:t>ơng trình</a:t>
            </a:r>
            <a:endParaRPr lang="en-GB">
              <a:solidFill>
                <a:srgbClr val="00B050"/>
              </a:solidFill>
            </a:endParaRPr>
          </a:p>
        </p:txBody>
      </p:sp>
      <p:pic>
        <p:nvPicPr>
          <p:cNvPr id="6" name="Picture 5">
            <a:extLst>
              <a:ext uri="{FF2B5EF4-FFF2-40B4-BE49-F238E27FC236}">
                <a16:creationId xmlns:a16="http://schemas.microsoft.com/office/drawing/2014/main" id="{B397CD9D-9689-493B-9340-933DF443819A}"/>
              </a:ext>
            </a:extLst>
          </p:cNvPr>
          <p:cNvPicPr>
            <a:picLocks noChangeAspect="1"/>
          </p:cNvPicPr>
          <p:nvPr/>
        </p:nvPicPr>
        <p:blipFill rotWithShape="1">
          <a:blip r:embed="rId2"/>
          <a:srcRect t="24478" r="-1" b="24073"/>
          <a:stretch/>
        </p:blipFill>
        <p:spPr>
          <a:xfrm>
            <a:off x="-1" y="-1"/>
            <a:ext cx="12198915" cy="4220682"/>
          </a:xfrm>
          <a:prstGeom prst="rect">
            <a:avLst/>
          </a:prstGeom>
        </p:spPr>
      </p:pic>
      <p:pic>
        <p:nvPicPr>
          <p:cNvPr id="7" name="Picture 6">
            <a:extLst>
              <a:ext uri="{FF2B5EF4-FFF2-40B4-BE49-F238E27FC236}">
                <a16:creationId xmlns:a16="http://schemas.microsoft.com/office/drawing/2014/main" id="{FDAA68D4-6766-4CF4-AFFD-CE504527CD0F}"/>
              </a:ext>
            </a:extLst>
          </p:cNvPr>
          <p:cNvPicPr>
            <a:picLocks noChangeAspect="1"/>
          </p:cNvPicPr>
          <p:nvPr/>
        </p:nvPicPr>
        <p:blipFill>
          <a:blip r:embed="rId3"/>
          <a:stretch>
            <a:fillRect/>
          </a:stretch>
        </p:blipFill>
        <p:spPr>
          <a:xfrm>
            <a:off x="2956064" y="214293"/>
            <a:ext cx="6157291" cy="3727591"/>
          </a:xfrm>
          <a:prstGeom prst="rect">
            <a:avLst/>
          </a:prstGeom>
        </p:spPr>
      </p:pic>
    </p:spTree>
    <p:extLst>
      <p:ext uri="{BB962C8B-B14F-4D97-AF65-F5344CB8AC3E}">
        <p14:creationId xmlns:p14="http://schemas.microsoft.com/office/powerpoint/2010/main" val="31625767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D4979C-CA26-44AF-A6D0-FEA1FFB2DF53}"/>
              </a:ext>
            </a:extLst>
          </p:cNvPr>
          <p:cNvPicPr>
            <a:picLocks noChangeAspect="1"/>
          </p:cNvPicPr>
          <p:nvPr/>
        </p:nvPicPr>
        <p:blipFill rotWithShape="1">
          <a:blip r:embed="rId2"/>
          <a:srcRect t="3557" b="12173"/>
          <a:stretch/>
        </p:blipFill>
        <p:spPr>
          <a:xfrm>
            <a:off x="-1" y="10"/>
            <a:ext cx="12191999" cy="6857990"/>
          </a:xfrm>
          <a:prstGeom prst="rect">
            <a:avLst/>
          </a:prstGeom>
        </p:spPr>
      </p:pic>
      <p:sp>
        <p:nvSpPr>
          <p:cNvPr id="5" name="Rectangle 4">
            <a:extLst>
              <a:ext uri="{FF2B5EF4-FFF2-40B4-BE49-F238E27FC236}">
                <a16:creationId xmlns:a16="http://schemas.microsoft.com/office/drawing/2014/main" id="{F8AE9DDD-92D4-44F8-AF9A-22448097F3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C244ACE5-8DE6-49D2-ABDE-CDC770CE0C95}"/>
              </a:ext>
            </a:extLst>
          </p:cNvPr>
          <p:cNvSpPr txBox="1">
            <a:spLocks/>
          </p:cNvSpPr>
          <p:nvPr/>
        </p:nvSpPr>
        <p:spPr>
          <a:xfrm>
            <a:off x="735791" y="3331444"/>
            <a:ext cx="6470692" cy="122930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a:solidFill>
                  <a:srgbClr val="00B0F0"/>
                </a:solidFill>
              </a:rPr>
              <a:t>FORM SÁCH</a:t>
            </a:r>
            <a:endParaRPr lang="en-GB" sz="5400" b="1">
              <a:solidFill>
                <a:srgbClr val="00B0F0"/>
              </a:solidFill>
            </a:endParaRPr>
          </a:p>
        </p:txBody>
      </p:sp>
      <p:sp>
        <p:nvSpPr>
          <p:cNvPr id="7" name="Subtitle 2">
            <a:extLst>
              <a:ext uri="{FF2B5EF4-FFF2-40B4-BE49-F238E27FC236}">
                <a16:creationId xmlns:a16="http://schemas.microsoft.com/office/drawing/2014/main" id="{37225283-DE63-4CF7-8139-F1E6D5B11CC8}"/>
              </a:ext>
            </a:extLst>
          </p:cNvPr>
          <p:cNvSpPr txBox="1">
            <a:spLocks/>
          </p:cNvSpPr>
          <p:nvPr/>
        </p:nvSpPr>
        <p:spPr>
          <a:xfrm>
            <a:off x="735791" y="4735799"/>
            <a:ext cx="6470693" cy="605256"/>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a:solidFill>
                  <a:srgbClr val="0070C0"/>
                </a:solidFill>
                <a:latin typeface="Tahoma" panose="020B0604030504040204" pitchFamily="34" charset="0"/>
                <a:ea typeface="Tahoma" panose="020B0604030504040204" pitchFamily="34" charset="0"/>
                <a:cs typeface="Tahoma" panose="020B0604030504040204" pitchFamily="34" charset="0"/>
              </a:rPr>
              <a:t>CHỨA CÁC HÀM ĐỂ THỰC THI VIỆC QUẢN LÝ DỮ LIỆU VỀ SÁCH</a:t>
            </a:r>
            <a:endParaRPr lang="en-GB" sz="2000">
              <a:solidFill>
                <a:srgbClr val="0070C0"/>
              </a:solidFill>
              <a:latin typeface="Tahoma" panose="020B0604030504040204" pitchFamily="34" charset="0"/>
              <a:ea typeface="Tahoma" panose="020B0604030504040204" pitchFamily="34" charset="0"/>
              <a:cs typeface="Tahoma" panose="020B0604030504040204" pitchFamily="34" charset="0"/>
            </a:endParaRPr>
          </a:p>
        </p:txBody>
      </p:sp>
      <p:cxnSp>
        <p:nvCxnSpPr>
          <p:cNvPr id="8" name="Straight Connector 7">
            <a:extLst>
              <a:ext uri="{FF2B5EF4-FFF2-40B4-BE49-F238E27FC236}">
                <a16:creationId xmlns:a16="http://schemas.microsoft.com/office/drawing/2014/main" id="{F9BE98D4-627E-496C-8ECD-82A1CD0AA99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51189B8-4637-4C21-B17E-36E7AC37A5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a:extLst>
              <a:ext uri="{FF2B5EF4-FFF2-40B4-BE49-F238E27FC236}">
                <a16:creationId xmlns:a16="http://schemas.microsoft.com/office/drawing/2014/main" id="{A494BD2A-943B-46F9-80FC-D0F748B3A1AD}"/>
              </a:ext>
            </a:extLst>
          </p:cNvPr>
          <p:cNvPicPr>
            <a:picLocks noChangeAspect="1"/>
          </p:cNvPicPr>
          <p:nvPr/>
        </p:nvPicPr>
        <p:blipFill>
          <a:blip r:embed="rId3"/>
          <a:stretch>
            <a:fillRect/>
          </a:stretch>
        </p:blipFill>
        <p:spPr>
          <a:xfrm>
            <a:off x="0" y="205362"/>
            <a:ext cx="7537703" cy="2951033"/>
          </a:xfrm>
          <a:prstGeom prst="rect">
            <a:avLst/>
          </a:prstGeom>
        </p:spPr>
      </p:pic>
      <p:sp>
        <p:nvSpPr>
          <p:cNvPr id="20" name="TextBox 19">
            <a:extLst>
              <a:ext uri="{FF2B5EF4-FFF2-40B4-BE49-F238E27FC236}">
                <a16:creationId xmlns:a16="http://schemas.microsoft.com/office/drawing/2014/main" id="{7BC7C8AB-9FB7-48D1-9B6A-6DCE20757AEB}"/>
              </a:ext>
            </a:extLst>
          </p:cNvPr>
          <p:cNvSpPr txBox="1"/>
          <p:nvPr/>
        </p:nvSpPr>
        <p:spPr>
          <a:xfrm>
            <a:off x="7759083" y="205362"/>
            <a:ext cx="4216894" cy="5663089"/>
          </a:xfrm>
          <a:prstGeom prst="rect">
            <a:avLst/>
          </a:prstGeom>
          <a:noFill/>
        </p:spPr>
        <p:txBody>
          <a:bodyPr wrap="square" rtlCol="0">
            <a:spAutoFit/>
          </a:bodyPr>
          <a:lstStyle/>
          <a:p>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Các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chức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năng</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chính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p>
          <a:p>
            <a:pPr marL="285750" indent="-285750">
              <a:buFont typeface="Arial" panose="020B0604020202020204" pitchFamily="34" charset="0"/>
              <a:buChar char="•"/>
            </a:pP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Thêm</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cuốn</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lên</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đầu</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danh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Thêm</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cuốn</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xuống</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cuối</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danh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Chỉnh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sứa</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hoặc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xóa</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thông</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tin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về</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cuốn</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Đọc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và</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xuất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hoặc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kiểm</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tra</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lại</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liệu</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sau</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khi</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chỉnh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sửa</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xong</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L</a:t>
            </a:r>
            <a:r>
              <a:rPr lang="vi-VN" sz="1600" b="1">
                <a:solidFill>
                  <a:schemeClr val="bg1"/>
                </a:solidFill>
                <a:latin typeface="Tahoma" panose="020B0604030504040204" pitchFamily="34" charset="0"/>
                <a:ea typeface="Tahoma" panose="020B0604030504040204" pitchFamily="34" charset="0"/>
                <a:cs typeface="Tahoma" panose="020B0604030504040204" pitchFamily="34" charset="0"/>
              </a:rPr>
              <a:t>ư</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u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lại</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dữ</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liệu</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Sắp</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xếp</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danh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theo</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chiều</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TĂNG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hoặc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GIẢM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của</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Đ</a:t>
            </a:r>
            <a:r>
              <a:rPr lang="vi-VN" sz="1600" b="1">
                <a:solidFill>
                  <a:schemeClr val="bg1"/>
                </a:solidFill>
                <a:latin typeface="Tahoma" panose="020B0604030504040204" pitchFamily="34" charset="0"/>
                <a:ea typeface="Tahoma" panose="020B0604030504040204" pitchFamily="34" charset="0"/>
                <a:cs typeface="Tahoma" panose="020B0604030504040204" pitchFamily="34" charset="0"/>
              </a:rPr>
              <a:t>ơ</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n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Giá</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Tìm</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dựa</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vào</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mã</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endParaRPr lang="en-US" sz="16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In ra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danh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tất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cả</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thuộc</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một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loại</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sách</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bất</a:t>
            </a:r>
            <a:r>
              <a:rPr lang="en-US" sz="1600" b="1">
                <a:solidFill>
                  <a:schemeClr val="bg1"/>
                </a:solidFill>
                <a:latin typeface="Tahoma" panose="020B0604030504040204" pitchFamily="34" charset="0"/>
                <a:ea typeface="Tahoma" panose="020B0604030504040204" pitchFamily="34" charset="0"/>
                <a:cs typeface="Tahoma" panose="020B0604030504040204" pitchFamily="34" charset="0"/>
              </a:rPr>
              <a:t> </a:t>
            </a:r>
            <a:r>
              <a:rPr lang="en-US" sz="1600" b="1" err="1">
                <a:solidFill>
                  <a:schemeClr val="bg1"/>
                </a:solidFill>
                <a:latin typeface="Tahoma" panose="020B0604030504040204" pitchFamily="34" charset="0"/>
                <a:ea typeface="Tahoma" panose="020B0604030504040204" pitchFamily="34" charset="0"/>
                <a:cs typeface="Tahoma" panose="020B0604030504040204" pitchFamily="34" charset="0"/>
              </a:rPr>
              <a:t>kỳ</a:t>
            </a:r>
            <a:endParaRPr lang="en-GB" sz="16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07673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5193490-C46C-4872-B244-967994BA3731}"/>
              </a:ext>
            </a:extLst>
          </p:cNvPr>
          <p:cNvPicPr>
            <a:picLocks noChangeAspect="1"/>
          </p:cNvPicPr>
          <p:nvPr/>
        </p:nvPicPr>
        <p:blipFill rotWithShape="1">
          <a:blip r:embed="rId2"/>
          <a:srcRect t="16101" b="17538"/>
          <a:stretch/>
        </p:blipFill>
        <p:spPr>
          <a:xfrm>
            <a:off x="-1" y="10"/>
            <a:ext cx="12192000" cy="4551026"/>
          </a:xfrm>
          <a:prstGeom prst="rect">
            <a:avLst/>
          </a:prstGeom>
        </p:spPr>
      </p:pic>
      <p:sp>
        <p:nvSpPr>
          <p:cNvPr id="5" name="Rectangle 4">
            <a:extLst>
              <a:ext uri="{FF2B5EF4-FFF2-40B4-BE49-F238E27FC236}">
                <a16:creationId xmlns:a16="http://schemas.microsoft.com/office/drawing/2014/main" id="{AB1162C4-0821-430F-B936-A2FBB472D7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30074"/>
            <a:ext cx="12192000" cy="2327925"/>
          </a:xfrm>
          <a:prstGeom prst="rect">
            <a:avLst/>
          </a:prstGeom>
          <a:solidFill>
            <a:schemeClr val="bg1">
              <a:lumMod val="75000"/>
              <a:lumOff val="25000"/>
            </a:schemeClr>
          </a:solidFill>
          <a:ln w="6350" cap="sq" cmpd="sng" algn="ctr">
            <a:noFill/>
            <a:prstDash val="solid"/>
            <a:miter lim="800000"/>
          </a:ln>
          <a:effectLst/>
        </p:spPr>
      </p:sp>
      <p:sp>
        <p:nvSpPr>
          <p:cNvPr id="6" name="Rectangle 5">
            <a:extLst>
              <a:ext uri="{FF2B5EF4-FFF2-40B4-BE49-F238E27FC236}">
                <a16:creationId xmlns:a16="http://schemas.microsoft.com/office/drawing/2014/main" id="{2800468D-62F7-4CE0-AA72-1B13F82171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116" y="4692768"/>
            <a:ext cx="11859768" cy="2002536"/>
          </a:xfrm>
          <a:prstGeom prst="rect">
            <a:avLst/>
          </a:prstGeom>
          <a:noFill/>
          <a:ln w="6350" cap="sq" cmpd="sng" algn="ctr">
            <a:solidFill>
              <a:schemeClr val="tx1"/>
            </a:solidFill>
            <a:prstDash val="solid"/>
            <a:miter lim="800000"/>
          </a:ln>
          <a:effectLst>
            <a:softEdge rad="0"/>
          </a:effectLst>
        </p:spPr>
      </p:sp>
      <p:pic>
        <p:nvPicPr>
          <p:cNvPr id="7" name="Picture 6">
            <a:extLst>
              <a:ext uri="{FF2B5EF4-FFF2-40B4-BE49-F238E27FC236}">
                <a16:creationId xmlns:a16="http://schemas.microsoft.com/office/drawing/2014/main" id="{235963C3-1BE6-47AF-A2FE-FD901DAD002D}"/>
              </a:ext>
            </a:extLst>
          </p:cNvPr>
          <p:cNvPicPr>
            <a:picLocks noChangeAspect="1"/>
          </p:cNvPicPr>
          <p:nvPr/>
        </p:nvPicPr>
        <p:blipFill>
          <a:blip r:embed="rId3"/>
          <a:stretch>
            <a:fillRect/>
          </a:stretch>
        </p:blipFill>
        <p:spPr>
          <a:xfrm>
            <a:off x="6951216" y="162696"/>
            <a:ext cx="5074668" cy="3266304"/>
          </a:xfrm>
          <a:prstGeom prst="rect">
            <a:avLst/>
          </a:prstGeom>
        </p:spPr>
      </p:pic>
      <p:sp>
        <p:nvSpPr>
          <p:cNvPr id="8" name="TextBox 7">
            <a:extLst>
              <a:ext uri="{FF2B5EF4-FFF2-40B4-BE49-F238E27FC236}">
                <a16:creationId xmlns:a16="http://schemas.microsoft.com/office/drawing/2014/main" id="{AD424583-40D6-4F7A-A402-D5414E7653E6}"/>
              </a:ext>
            </a:extLst>
          </p:cNvPr>
          <p:cNvSpPr txBox="1"/>
          <p:nvPr/>
        </p:nvSpPr>
        <p:spPr>
          <a:xfrm>
            <a:off x="310718" y="4793942"/>
            <a:ext cx="11505461" cy="2215991"/>
          </a:xfrm>
          <a:prstGeom prst="rect">
            <a:avLst/>
          </a:prstGeom>
          <a:noFill/>
        </p:spPr>
        <p:txBody>
          <a:bodyPr wrap="square" rtlCol="0">
            <a:spAutoFit/>
          </a:bodyPr>
          <a:lstStyle/>
          <a:p>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Các chức năng chính :</a:t>
            </a:r>
          </a:p>
          <a:p>
            <a:pPr marL="285750" indent="-285750">
              <a:buFont typeface="Arial" panose="020B0604020202020204" pitchFamily="34" charset="0"/>
              <a:buChar char="•"/>
            </a:pPr>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Thêm thông tin một loại sách lên đầu danh sách</a:t>
            </a:r>
          </a:p>
          <a:p>
            <a:pPr marL="285750" indent="-285750">
              <a:buFont typeface="Arial" panose="020B0604020202020204" pitchFamily="34" charset="0"/>
              <a:buChar char="•"/>
            </a:pPr>
            <a:endParaRPr lang="en-US" sz="1200" b="1">
              <a:solidFill>
                <a:srgbClr val="00B05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Thêm thông tin một loại sách xuống cuối danh sách</a:t>
            </a:r>
          </a:p>
          <a:p>
            <a:pPr marL="285750" indent="-285750">
              <a:buFont typeface="Arial" panose="020B0604020202020204" pitchFamily="34" charset="0"/>
              <a:buChar char="•"/>
            </a:pPr>
            <a:endParaRPr lang="en-US" sz="1200" b="1">
              <a:solidFill>
                <a:srgbClr val="00B05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Chỉnh sứa hoặc xóa thông tin về một loại sách</a:t>
            </a:r>
          </a:p>
          <a:p>
            <a:pPr marL="285750" indent="-285750">
              <a:buFont typeface="Arial" panose="020B0604020202020204" pitchFamily="34" charset="0"/>
              <a:buChar char="•"/>
            </a:pPr>
            <a:endParaRPr lang="en-US" sz="1200" b="1">
              <a:solidFill>
                <a:srgbClr val="00B05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Đọc dữ liệu và xuất hoặc kiểm tra lại dữ liệu sau khi chỉnh sửa xong</a:t>
            </a:r>
          </a:p>
          <a:p>
            <a:pPr marL="285750" indent="-285750">
              <a:buFont typeface="Arial" panose="020B0604020202020204" pitchFamily="34" charset="0"/>
              <a:buChar char="•"/>
            </a:pPr>
            <a:endParaRPr lang="en-US" sz="1200" b="1">
              <a:solidFill>
                <a:srgbClr val="00B050"/>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L</a:t>
            </a:r>
            <a:r>
              <a:rPr lang="vi-VN" sz="1200" b="1">
                <a:solidFill>
                  <a:srgbClr val="00B050"/>
                </a:solidFill>
                <a:latin typeface="Tahoma" panose="020B0604030504040204" pitchFamily="34" charset="0"/>
                <a:ea typeface="Tahoma" panose="020B0604030504040204" pitchFamily="34" charset="0"/>
                <a:cs typeface="Tahoma" panose="020B0604030504040204" pitchFamily="34" charset="0"/>
              </a:rPr>
              <a:t>ư</a:t>
            </a:r>
            <a:r>
              <a:rPr lang="en-US" sz="1200" b="1">
                <a:solidFill>
                  <a:srgbClr val="00B050"/>
                </a:solidFill>
                <a:latin typeface="Tahoma" panose="020B0604030504040204" pitchFamily="34" charset="0"/>
                <a:ea typeface="Tahoma" panose="020B0604030504040204" pitchFamily="34" charset="0"/>
                <a:cs typeface="Tahoma" panose="020B0604030504040204" pitchFamily="34" charset="0"/>
              </a:rPr>
              <a:t>u lại dữ liệu</a:t>
            </a:r>
          </a:p>
          <a:p>
            <a:endParaRPr lang="en-GB"/>
          </a:p>
        </p:txBody>
      </p:sp>
      <p:sp>
        <p:nvSpPr>
          <p:cNvPr id="9" name="TextBox 8">
            <a:extLst>
              <a:ext uri="{FF2B5EF4-FFF2-40B4-BE49-F238E27FC236}">
                <a16:creationId xmlns:a16="http://schemas.microsoft.com/office/drawing/2014/main" id="{8593FA84-F07A-47F7-96FD-B65DC164713B}"/>
              </a:ext>
            </a:extLst>
          </p:cNvPr>
          <p:cNvSpPr txBox="1"/>
          <p:nvPr/>
        </p:nvSpPr>
        <p:spPr>
          <a:xfrm>
            <a:off x="166116" y="1681595"/>
            <a:ext cx="4332303" cy="646331"/>
          </a:xfrm>
          <a:prstGeom prst="rect">
            <a:avLst/>
          </a:prstGeom>
          <a:noFill/>
        </p:spPr>
        <p:txBody>
          <a:bodyPr wrap="square" rtlCol="0">
            <a:spAutoFit/>
          </a:bodyPr>
          <a:lstStyle/>
          <a:p>
            <a:r>
              <a:rPr lang="en-US" sz="3600" b="1">
                <a:solidFill>
                  <a:schemeClr val="bg1"/>
                </a:solidFill>
                <a:latin typeface="Tahoma" panose="020B0604030504040204" pitchFamily="34" charset="0"/>
                <a:ea typeface="Tahoma" panose="020B0604030504040204" pitchFamily="34" charset="0"/>
                <a:cs typeface="Tahoma" panose="020B0604030504040204" pitchFamily="34" charset="0"/>
              </a:rPr>
              <a:t>FORM LOẠI SÁCH</a:t>
            </a:r>
            <a:endParaRPr lang="en-GB" sz="3600" b="1">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10" name="Arrow: Striped Right 9">
            <a:extLst>
              <a:ext uri="{FF2B5EF4-FFF2-40B4-BE49-F238E27FC236}">
                <a16:creationId xmlns:a16="http://schemas.microsoft.com/office/drawing/2014/main" id="{93DEB83F-3B54-459D-9134-E317DCADA45D}"/>
              </a:ext>
            </a:extLst>
          </p:cNvPr>
          <p:cNvSpPr/>
          <p:nvPr/>
        </p:nvSpPr>
        <p:spPr>
          <a:xfrm>
            <a:off x="4660777" y="1704024"/>
            <a:ext cx="2024108" cy="559782"/>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2497270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EC50A3B8-4DF0-4581-B611-5EF7C2080B9D}"/>
              </a:ext>
            </a:extLst>
          </p:cNvPr>
          <p:cNvPicPr>
            <a:picLocks noChangeAspect="1"/>
          </p:cNvPicPr>
          <p:nvPr/>
        </p:nvPicPr>
        <p:blipFill rotWithShape="1">
          <a:blip r:embed="rId2"/>
          <a:srcRect t="13793"/>
          <a:stretch/>
        </p:blipFill>
        <p:spPr>
          <a:xfrm>
            <a:off x="0" y="-56003"/>
            <a:ext cx="12191980" cy="6857990"/>
          </a:xfrm>
          <a:prstGeom prst="rect">
            <a:avLst/>
          </a:prstGeom>
        </p:spPr>
      </p:pic>
      <p:pic>
        <p:nvPicPr>
          <p:cNvPr id="5" name="Picture 4">
            <a:extLst>
              <a:ext uri="{FF2B5EF4-FFF2-40B4-BE49-F238E27FC236}">
                <a16:creationId xmlns:a16="http://schemas.microsoft.com/office/drawing/2014/main" id="{CEC9B0EE-0A4D-40BD-AA91-6638E8A69A87}"/>
              </a:ext>
            </a:extLst>
          </p:cNvPr>
          <p:cNvPicPr>
            <a:picLocks noChangeAspect="1"/>
          </p:cNvPicPr>
          <p:nvPr/>
        </p:nvPicPr>
        <p:blipFill>
          <a:blip r:embed="rId3"/>
          <a:stretch>
            <a:fillRect/>
          </a:stretch>
        </p:blipFill>
        <p:spPr>
          <a:xfrm>
            <a:off x="2709169" y="1249334"/>
            <a:ext cx="6773662" cy="3574777"/>
          </a:xfrm>
          <a:prstGeom prst="rect">
            <a:avLst/>
          </a:prstGeom>
        </p:spPr>
      </p:pic>
      <p:sp>
        <p:nvSpPr>
          <p:cNvPr id="6" name="TextBox 5">
            <a:extLst>
              <a:ext uri="{FF2B5EF4-FFF2-40B4-BE49-F238E27FC236}">
                <a16:creationId xmlns:a16="http://schemas.microsoft.com/office/drawing/2014/main" id="{788A78E5-59D4-421E-90BB-7F18719C9E52}"/>
              </a:ext>
            </a:extLst>
          </p:cNvPr>
          <p:cNvSpPr txBox="1"/>
          <p:nvPr/>
        </p:nvSpPr>
        <p:spPr>
          <a:xfrm>
            <a:off x="1837678" y="159798"/>
            <a:ext cx="8797771" cy="584775"/>
          </a:xfrm>
          <a:prstGeom prst="rect">
            <a:avLst/>
          </a:prstGeom>
          <a:noFill/>
        </p:spPr>
        <p:txBody>
          <a:bodyPr wrap="square" rtlCol="0">
            <a:spAutoFit/>
          </a:bodyPr>
          <a:lstStyle/>
          <a:p>
            <a:pPr algn="ctr"/>
            <a:r>
              <a:rPr 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FORM HÓA Đ</a:t>
            </a:r>
            <a:r>
              <a:rPr lang="vi-VN"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Ơ</a:t>
            </a:r>
            <a:r>
              <a:rPr lang="en-US"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rPr>
              <a:t>N</a:t>
            </a:r>
            <a:endParaRPr lang="en-GB" sz="3200" b="1">
              <a:solidFill>
                <a:schemeClr val="accent1">
                  <a:lumMod val="75000"/>
                </a:schemeClr>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F207F33F-71EA-4E93-93D4-4BD2A8C8181E}"/>
              </a:ext>
            </a:extLst>
          </p:cNvPr>
          <p:cNvSpPr txBox="1"/>
          <p:nvPr/>
        </p:nvSpPr>
        <p:spPr>
          <a:xfrm>
            <a:off x="310719" y="1249334"/>
            <a:ext cx="2219417" cy="5170646"/>
          </a:xfrm>
          <a:prstGeom prst="rect">
            <a:avLst/>
          </a:prstGeom>
          <a:noFill/>
        </p:spPr>
        <p:txBody>
          <a:bodyPr wrap="square" rtlCol="0">
            <a:spAutoFit/>
          </a:bodyPr>
          <a:lstStyle/>
          <a:p>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Thêm thông tin một loại sách lên đầu danh sách</a:t>
            </a:r>
          </a:p>
          <a:p>
            <a:pPr marL="285750" indent="-285750">
              <a:buFont typeface="Arial" panose="020B0604020202020204" pitchFamily="34" charset="0"/>
              <a:buChar char="•"/>
            </a:pPr>
            <a:endParaRPr lang="en-US" sz="15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Thêm thông tin một loại sách xuống cuối danh sách</a:t>
            </a:r>
          </a:p>
          <a:p>
            <a:pPr marL="285750" indent="-285750">
              <a:buFont typeface="Arial" panose="020B0604020202020204" pitchFamily="34" charset="0"/>
              <a:buChar char="•"/>
            </a:pPr>
            <a:endParaRPr lang="en-US" sz="15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Chỉnh sứa hoặc xóa thông tin về một loại sách</a:t>
            </a:r>
          </a:p>
          <a:p>
            <a:pPr marL="285750" indent="-285750">
              <a:buFont typeface="Arial" panose="020B0604020202020204" pitchFamily="34" charset="0"/>
              <a:buChar char="•"/>
            </a:pPr>
            <a:endParaRPr lang="en-US" sz="15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Đọc dữ liệu và xuất hoặc kiểm tra lại dữ liệu sau khi chỉnh sửa xong</a:t>
            </a:r>
          </a:p>
          <a:p>
            <a:pPr marL="285750" indent="-285750">
              <a:buFont typeface="Arial" panose="020B0604020202020204" pitchFamily="34" charset="0"/>
              <a:buChar char="•"/>
            </a:pPr>
            <a:endParaRPr lang="en-US" sz="15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L</a:t>
            </a:r>
            <a:r>
              <a:rPr lang="vi-VN" sz="1500" b="1">
                <a:solidFill>
                  <a:schemeClr val="bg1"/>
                </a:solidFill>
                <a:latin typeface="Tahoma" panose="020B0604030504040204" pitchFamily="34" charset="0"/>
                <a:ea typeface="Tahoma" panose="020B0604030504040204" pitchFamily="34" charset="0"/>
                <a:cs typeface="Tahoma" panose="020B0604030504040204" pitchFamily="34" charset="0"/>
              </a:rPr>
              <a:t>ư</a:t>
            </a:r>
            <a:r>
              <a:rPr lang="en-US" sz="1500" b="1">
                <a:solidFill>
                  <a:schemeClr val="bg1"/>
                </a:solidFill>
                <a:latin typeface="Tahoma" panose="020B0604030504040204" pitchFamily="34" charset="0"/>
                <a:ea typeface="Tahoma" panose="020B0604030504040204" pitchFamily="34" charset="0"/>
                <a:cs typeface="Tahoma" panose="020B0604030504040204" pitchFamily="34" charset="0"/>
              </a:rPr>
              <a:t>u lại dữ liệu</a:t>
            </a:r>
          </a:p>
          <a:p>
            <a:endParaRPr lang="en-GB" sz="1500"/>
          </a:p>
        </p:txBody>
      </p:sp>
      <p:sp>
        <p:nvSpPr>
          <p:cNvPr id="8" name="TextBox 7">
            <a:extLst>
              <a:ext uri="{FF2B5EF4-FFF2-40B4-BE49-F238E27FC236}">
                <a16:creationId xmlns:a16="http://schemas.microsoft.com/office/drawing/2014/main" id="{94EFC370-B724-4DB9-8051-3DA91B3D1DD1}"/>
              </a:ext>
            </a:extLst>
          </p:cNvPr>
          <p:cNvSpPr txBox="1"/>
          <p:nvPr/>
        </p:nvSpPr>
        <p:spPr>
          <a:xfrm>
            <a:off x="4968536" y="743422"/>
            <a:ext cx="2254928" cy="307777"/>
          </a:xfrm>
          <a:prstGeom prst="rect">
            <a:avLst/>
          </a:prstGeom>
          <a:noFill/>
        </p:spPr>
        <p:txBody>
          <a:bodyPr wrap="square" rtlCol="0">
            <a:spAutoFit/>
          </a:bodyPr>
          <a:lstStyle/>
          <a:p>
            <a:pPr algn="ctr"/>
            <a:r>
              <a:rPr lang="en-US" sz="1400" b="1">
                <a:solidFill>
                  <a:schemeClr val="accent1"/>
                </a:solidFill>
                <a:latin typeface="Tahoma" panose="020B0604030504040204" pitchFamily="34" charset="0"/>
                <a:ea typeface="Tahoma" panose="020B0604030504040204" pitchFamily="34" charset="0"/>
                <a:cs typeface="Tahoma" panose="020B0604030504040204" pitchFamily="34" charset="0"/>
              </a:rPr>
              <a:t>Các chức năng chính</a:t>
            </a:r>
            <a:endParaRPr lang="en-GB" sz="1400">
              <a:solidFill>
                <a:schemeClr val="accent1"/>
              </a:solidFill>
            </a:endParaRPr>
          </a:p>
        </p:txBody>
      </p:sp>
      <p:sp>
        <p:nvSpPr>
          <p:cNvPr id="9" name="TextBox 8">
            <a:extLst>
              <a:ext uri="{FF2B5EF4-FFF2-40B4-BE49-F238E27FC236}">
                <a16:creationId xmlns:a16="http://schemas.microsoft.com/office/drawing/2014/main" id="{E1AFE5D1-6884-4C6F-920E-BAAD44333BEE}"/>
              </a:ext>
            </a:extLst>
          </p:cNvPr>
          <p:cNvSpPr txBox="1"/>
          <p:nvPr/>
        </p:nvSpPr>
        <p:spPr>
          <a:xfrm>
            <a:off x="9661864" y="1249334"/>
            <a:ext cx="2219417" cy="5293757"/>
          </a:xfrm>
          <a:prstGeom prst="rect">
            <a:avLst/>
          </a:prstGeom>
          <a:noFill/>
        </p:spPr>
        <p:txBody>
          <a:bodyPr wrap="square" rtlCol="0">
            <a:spAutoFit/>
          </a:bodyPr>
          <a:lstStyle/>
          <a:p>
            <a:r>
              <a:rPr lang="en-US" sz="1200" b="1">
                <a:solidFill>
                  <a:schemeClr val="bg1"/>
                </a:solidFill>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Best Sell : Xuất ra thông tin về những lịch sử đ</a:t>
            </a:r>
            <a:r>
              <a:rPr lang="vi-VN" sz="1400" b="1">
                <a:solidFill>
                  <a:schemeClr val="bg1"/>
                </a:solidFill>
                <a:latin typeface="Tahoma" panose="020B0604030504040204" pitchFamily="34" charset="0"/>
                <a:ea typeface="Tahoma" panose="020B0604030504040204" pitchFamily="34" charset="0"/>
                <a:cs typeface="Tahoma" panose="020B0604030504040204" pitchFamily="34" charset="0"/>
              </a:rPr>
              <a:t>ơ</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n hang có giá trị thành tiền lớn nhất</a:t>
            </a:r>
          </a:p>
          <a:p>
            <a:pPr marL="285750" indent="-285750">
              <a:buFont typeface="Arial" panose="020B0604020202020204" pitchFamily="34" charset="0"/>
              <a:buChar char="•"/>
            </a:pPr>
            <a:endParaRPr lang="en-US" sz="14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Doanh Thu  : Nhập vào 1 mã sách bất kỳ để hiển thị về thông tin bán hang của cuốn sách đó, thống kê đã bán đ</a:t>
            </a:r>
            <a:r>
              <a:rPr lang="vi-VN" sz="1400" b="1">
                <a:solidFill>
                  <a:schemeClr val="bg1"/>
                </a:solidFill>
                <a:latin typeface="Tahoma" panose="020B0604030504040204" pitchFamily="34" charset="0"/>
                <a:ea typeface="Tahoma" panose="020B0604030504040204" pitchFamily="34" charset="0"/>
                <a:cs typeface="Tahoma" panose="020B0604030504040204" pitchFamily="34" charset="0"/>
              </a:rPr>
              <a:t>ư</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ợc báo nhiêu lần, tổng cộng bao nhiêu cuốn đã bán ra, thu đ</a:t>
            </a:r>
            <a:r>
              <a:rPr lang="vi-VN" sz="1400" b="1">
                <a:solidFill>
                  <a:schemeClr val="bg1"/>
                </a:solidFill>
                <a:latin typeface="Tahoma" panose="020B0604030504040204" pitchFamily="34" charset="0"/>
                <a:ea typeface="Tahoma" panose="020B0604030504040204" pitchFamily="34" charset="0"/>
                <a:cs typeface="Tahoma" panose="020B0604030504040204" pitchFamily="34" charset="0"/>
              </a:rPr>
              <a:t>ư</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ợc bao nhiêu tiền</a:t>
            </a:r>
          </a:p>
          <a:p>
            <a:pPr marL="285750" indent="-285750">
              <a:buFont typeface="Arial" panose="020B0604020202020204" pitchFamily="34" charset="0"/>
              <a:buChar char="•"/>
            </a:pPr>
            <a:endParaRPr lang="en-US" sz="1400" b="1">
              <a:solidFill>
                <a:schemeClr val="bg1"/>
              </a:solidFill>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Xuất Bill : Xuất các lịch sử hóa đ</a:t>
            </a:r>
            <a:r>
              <a:rPr lang="vi-VN" sz="1400" b="1">
                <a:solidFill>
                  <a:schemeClr val="bg1"/>
                </a:solidFill>
                <a:latin typeface="Tahoma" panose="020B0604030504040204" pitchFamily="34" charset="0"/>
                <a:ea typeface="Tahoma" panose="020B0604030504040204" pitchFamily="34" charset="0"/>
                <a:cs typeface="Tahoma" panose="020B0604030504040204" pitchFamily="34" charset="0"/>
              </a:rPr>
              <a:t>ơ</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n theo format đã cho tr</a:t>
            </a:r>
            <a:r>
              <a:rPr lang="vi-VN" sz="1400" b="1">
                <a:solidFill>
                  <a:schemeClr val="bg1"/>
                </a:solidFill>
                <a:latin typeface="Tahoma" panose="020B0604030504040204" pitchFamily="34" charset="0"/>
                <a:ea typeface="Tahoma" panose="020B0604030504040204" pitchFamily="34" charset="0"/>
                <a:cs typeface="Tahoma" panose="020B0604030504040204" pitchFamily="34" charset="0"/>
              </a:rPr>
              <a:t>ư</a:t>
            </a:r>
            <a:r>
              <a:rPr lang="en-US" sz="1400" b="1">
                <a:solidFill>
                  <a:schemeClr val="bg1"/>
                </a:solidFill>
                <a:latin typeface="Tahoma" panose="020B0604030504040204" pitchFamily="34" charset="0"/>
                <a:ea typeface="Tahoma" panose="020B0604030504040204" pitchFamily="34" charset="0"/>
                <a:cs typeface="Tahoma" panose="020B0604030504040204" pitchFamily="34" charset="0"/>
              </a:rPr>
              <a:t>ớc</a:t>
            </a:r>
          </a:p>
          <a:p>
            <a:endParaRPr lang="en-GB"/>
          </a:p>
        </p:txBody>
      </p:sp>
    </p:spTree>
    <p:extLst>
      <p:ext uri="{BB962C8B-B14F-4D97-AF65-F5344CB8AC3E}">
        <p14:creationId xmlns:p14="http://schemas.microsoft.com/office/powerpoint/2010/main" val="13521692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450C68F8-DB05-42DA-BCD8-62562D1718FA}"/>
              </a:ext>
            </a:extLst>
          </p:cNvPr>
          <p:cNvPicPr>
            <a:picLocks noChangeAspect="1"/>
          </p:cNvPicPr>
          <p:nvPr/>
        </p:nvPicPr>
        <p:blipFill rotWithShape="1">
          <a:blip r:embed="rId2"/>
          <a:srcRect/>
          <a:stretch/>
        </p:blipFill>
        <p:spPr>
          <a:xfrm>
            <a:off x="20" y="10"/>
            <a:ext cx="12191980" cy="6857990"/>
          </a:xfrm>
          <a:prstGeom prst="rect">
            <a:avLst/>
          </a:prstGeom>
        </p:spPr>
      </p:pic>
      <p:sp>
        <p:nvSpPr>
          <p:cNvPr id="5" name="TextBox 4">
            <a:extLst>
              <a:ext uri="{FF2B5EF4-FFF2-40B4-BE49-F238E27FC236}">
                <a16:creationId xmlns:a16="http://schemas.microsoft.com/office/drawing/2014/main" id="{DAD6C9AB-B507-4605-8D70-8CD603D5CA27}"/>
              </a:ext>
            </a:extLst>
          </p:cNvPr>
          <p:cNvSpPr txBox="1"/>
          <p:nvPr/>
        </p:nvSpPr>
        <p:spPr>
          <a:xfrm>
            <a:off x="239697" y="195309"/>
            <a:ext cx="6249880" cy="646331"/>
          </a:xfrm>
          <a:prstGeom prst="rect">
            <a:avLst/>
          </a:prstGeom>
          <a:noFill/>
        </p:spPr>
        <p:txBody>
          <a:bodyPr wrap="square" rtlCol="0">
            <a:spAutoFit/>
          </a:bodyPr>
          <a:lstStyle/>
          <a:p>
            <a:r>
              <a:rPr lang="en-US" sz="3600">
                <a:solidFill>
                  <a:srgbClr val="00B050"/>
                </a:solidFill>
                <a:latin typeface="Tahoma" panose="020B0604030504040204" pitchFamily="34" charset="0"/>
                <a:ea typeface="Tahoma" panose="020B0604030504040204" pitchFamily="34" charset="0"/>
                <a:cs typeface="Tahoma" panose="020B0604030504040204" pitchFamily="34" charset="0"/>
              </a:rPr>
              <a:t>CÁC FORM KHÁC</a:t>
            </a:r>
            <a:endParaRPr lang="en-GB" sz="3600">
              <a:solidFill>
                <a:srgbClr val="00B050"/>
              </a:solidFill>
              <a:latin typeface="Tahoma" panose="020B0604030504040204" pitchFamily="34" charset="0"/>
              <a:ea typeface="Tahoma" panose="020B0604030504040204" pitchFamily="34" charset="0"/>
              <a:cs typeface="Tahoma" panose="020B0604030504040204" pitchFamily="34" charset="0"/>
            </a:endParaRPr>
          </a:p>
        </p:txBody>
      </p:sp>
      <p:sp>
        <p:nvSpPr>
          <p:cNvPr id="7" name="TextBox 6">
            <a:extLst>
              <a:ext uri="{FF2B5EF4-FFF2-40B4-BE49-F238E27FC236}">
                <a16:creationId xmlns:a16="http://schemas.microsoft.com/office/drawing/2014/main" id="{57629ADA-CE4B-4CAA-9BA4-5E5A3A0E348D}"/>
              </a:ext>
            </a:extLst>
          </p:cNvPr>
          <p:cNvSpPr txBox="1"/>
          <p:nvPr/>
        </p:nvSpPr>
        <p:spPr>
          <a:xfrm>
            <a:off x="3839592" y="5734997"/>
            <a:ext cx="4123678" cy="584775"/>
          </a:xfrm>
          <a:prstGeom prst="rect">
            <a:avLst/>
          </a:prstGeom>
          <a:noFill/>
        </p:spPr>
        <p:txBody>
          <a:bodyPr wrap="square" rtlCol="0">
            <a:spAutoFit/>
          </a:bodyPr>
          <a:lstStyle/>
          <a:p>
            <a:r>
              <a:rPr lang="en-US" sz="3200" b="1">
                <a:solidFill>
                  <a:srgbClr val="7030A0"/>
                </a:solidFill>
                <a:latin typeface="Tahoma" panose="020B0604030504040204" pitchFamily="34" charset="0"/>
                <a:ea typeface="Tahoma" panose="020B0604030504040204" pitchFamily="34" charset="0"/>
                <a:cs typeface="Tahoma" panose="020B0604030504040204" pitchFamily="34" charset="0"/>
              </a:rPr>
              <a:t>FORM DOANH THU</a:t>
            </a:r>
            <a:endParaRPr lang="en-GB" sz="3200" b="1">
              <a:solidFill>
                <a:srgbClr val="7030A0"/>
              </a:solidFill>
              <a:latin typeface="Tahoma" panose="020B0604030504040204" pitchFamily="34" charset="0"/>
              <a:ea typeface="Tahoma" panose="020B0604030504040204" pitchFamily="34" charset="0"/>
              <a:cs typeface="Tahoma" panose="020B0604030504040204" pitchFamily="34" charset="0"/>
            </a:endParaRPr>
          </a:p>
        </p:txBody>
      </p:sp>
      <p:pic>
        <p:nvPicPr>
          <p:cNvPr id="8" name="Picture 7">
            <a:extLst>
              <a:ext uri="{FF2B5EF4-FFF2-40B4-BE49-F238E27FC236}">
                <a16:creationId xmlns:a16="http://schemas.microsoft.com/office/drawing/2014/main" id="{7AE3E0FA-5912-47F0-A9B5-DA2991A6DC1A}"/>
              </a:ext>
            </a:extLst>
          </p:cNvPr>
          <p:cNvPicPr>
            <a:picLocks noChangeAspect="1"/>
          </p:cNvPicPr>
          <p:nvPr/>
        </p:nvPicPr>
        <p:blipFill>
          <a:blip r:embed="rId3"/>
          <a:stretch>
            <a:fillRect/>
          </a:stretch>
        </p:blipFill>
        <p:spPr>
          <a:xfrm>
            <a:off x="887278" y="1036939"/>
            <a:ext cx="10417443" cy="4016088"/>
          </a:xfrm>
          <a:prstGeom prst="rect">
            <a:avLst/>
          </a:prstGeom>
        </p:spPr>
      </p:pic>
    </p:spTree>
    <p:extLst>
      <p:ext uri="{BB962C8B-B14F-4D97-AF65-F5344CB8AC3E}">
        <p14:creationId xmlns:p14="http://schemas.microsoft.com/office/powerpoint/2010/main" val="7703008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156</TotalTime>
  <Words>741</Words>
  <Application>Microsoft Office PowerPoint</Application>
  <PresentationFormat>Widescreen</PresentationFormat>
  <Paragraphs>92</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Calibri Light</vt:lpstr>
      <vt:lpstr>Tahoma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Bui Van Ha</dc:creator>
  <cp:lastModifiedBy> </cp:lastModifiedBy>
  <cp:revision>26</cp:revision>
  <dcterms:created xsi:type="dcterms:W3CDTF">2019-11-12T00:39:58Z</dcterms:created>
  <dcterms:modified xsi:type="dcterms:W3CDTF">2019-11-12T03:15:56Z</dcterms:modified>
</cp:coreProperties>
</file>